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66"/>
  </p:notesMasterIdLst>
  <p:sldIdLst>
    <p:sldId id="256" r:id="rId2"/>
    <p:sldId id="268" r:id="rId3"/>
    <p:sldId id="269" r:id="rId4"/>
    <p:sldId id="267" r:id="rId5"/>
    <p:sldId id="257" r:id="rId6"/>
    <p:sldId id="258" r:id="rId7"/>
    <p:sldId id="259" r:id="rId8"/>
    <p:sldId id="260" r:id="rId9"/>
    <p:sldId id="261" r:id="rId10"/>
    <p:sldId id="262" r:id="rId11"/>
    <p:sldId id="263" r:id="rId12"/>
    <p:sldId id="264" r:id="rId13"/>
    <p:sldId id="265" r:id="rId14"/>
    <p:sldId id="266" r:id="rId15"/>
    <p:sldId id="276" r:id="rId16"/>
    <p:sldId id="270" r:id="rId17"/>
    <p:sldId id="271" r:id="rId18"/>
    <p:sldId id="272" r:id="rId19"/>
    <p:sldId id="273" r:id="rId20"/>
    <p:sldId id="274" r:id="rId21"/>
    <p:sldId id="277" r:id="rId22"/>
    <p:sldId id="278" r:id="rId23"/>
    <p:sldId id="320"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275"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60D4E-1C84-47B2-9620-4911550AF1F9}" type="datetimeFigureOut">
              <a:rPr lang="en-IN" smtClean="0"/>
              <a:t>04-09-2024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71C5D-FE33-4670-B474-216741E95886}" type="slidenum">
              <a:rPr lang="en-IN" smtClean="0"/>
              <a:t>‹#›</a:t>
            </a:fld>
            <a:endParaRPr lang="en-IN"/>
          </a:p>
        </p:txBody>
      </p:sp>
    </p:spTree>
    <p:extLst>
      <p:ext uri="{BB962C8B-B14F-4D97-AF65-F5344CB8AC3E}">
        <p14:creationId xmlns:p14="http://schemas.microsoft.com/office/powerpoint/2010/main" val="2737919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09FFC8E-86B8-4915-B611-AC24C4A73F68}" type="slidenum">
              <a:rPr lang="en-IN" smtClean="0"/>
              <a:t>‹#›</a:t>
            </a:fld>
            <a:endParaRPr lang="en-IN"/>
          </a:p>
        </p:txBody>
      </p:sp>
    </p:spTree>
    <p:extLst>
      <p:ext uri="{BB962C8B-B14F-4D97-AF65-F5344CB8AC3E}">
        <p14:creationId xmlns:p14="http://schemas.microsoft.com/office/powerpoint/2010/main" val="3238578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991196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149579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94D44B-C9F2-4BB6-95DD-9EC4312F87A8}" type="datetimeFigureOut">
              <a:rPr lang="en-IN" smtClean="0"/>
              <a:t>04-09-2024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197585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394D44B-C9F2-4BB6-95DD-9EC4312F87A8}" type="datetimeFigureOut">
              <a:rPr lang="en-IN" smtClean="0"/>
              <a:t>04-09-2024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09FFC8E-86B8-4915-B611-AC24C4A73F68}" type="slidenum">
              <a:rPr lang="en-IN" smtClean="0"/>
              <a:t>‹#›</a:t>
            </a:fld>
            <a:endParaRPr lang="en-IN"/>
          </a:p>
        </p:txBody>
      </p:sp>
    </p:spTree>
    <p:extLst>
      <p:ext uri="{BB962C8B-B14F-4D97-AF65-F5344CB8AC3E}">
        <p14:creationId xmlns:p14="http://schemas.microsoft.com/office/powerpoint/2010/main" val="247754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4D44B-C9F2-4BB6-95DD-9EC4312F87A8}"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199715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94D44B-C9F2-4BB6-95DD-9EC4312F87A8}" type="datetimeFigureOut">
              <a:rPr lang="en-IN" smtClean="0"/>
              <a:t>04-09-2024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1627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94D44B-C9F2-4BB6-95DD-9EC4312F87A8}" type="datetimeFigureOut">
              <a:rPr lang="en-IN" smtClean="0"/>
              <a:t>04-09-2024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351013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94D44B-C9F2-4BB6-95DD-9EC4312F87A8}" type="datetimeFigureOut">
              <a:rPr lang="en-IN" smtClean="0"/>
              <a:t>04-09-2024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225611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04-09-2024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83548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94D44B-C9F2-4BB6-95DD-9EC4312F87A8}" type="datetimeFigureOut">
              <a:rPr lang="en-IN" smtClean="0"/>
              <a:t>04-09-2024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09FFC8E-86B8-4915-B611-AC24C4A73F68}" type="slidenum">
              <a:rPr lang="en-IN" smtClean="0"/>
              <a:t>‹#›</a:t>
            </a:fld>
            <a:endParaRPr lang="en-IN"/>
          </a:p>
        </p:txBody>
      </p:sp>
    </p:spTree>
    <p:extLst>
      <p:ext uri="{BB962C8B-B14F-4D97-AF65-F5344CB8AC3E}">
        <p14:creationId xmlns:p14="http://schemas.microsoft.com/office/powerpoint/2010/main" val="411044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394D44B-C9F2-4BB6-95DD-9EC4312F87A8}" type="datetimeFigureOut">
              <a:rPr lang="en-IN" smtClean="0"/>
              <a:t>04-09-2024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09FFC8E-86B8-4915-B611-AC24C4A73F68}" type="slidenum">
              <a:rPr lang="en-IN" smtClean="0"/>
              <a:t>‹#›</a:t>
            </a:fld>
            <a:endParaRPr lang="en-IN"/>
          </a:p>
        </p:txBody>
      </p:sp>
    </p:spTree>
    <p:extLst>
      <p:ext uri="{BB962C8B-B14F-4D97-AF65-F5344CB8AC3E}">
        <p14:creationId xmlns:p14="http://schemas.microsoft.com/office/powerpoint/2010/main" val="422849497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1ZbHHLobt8A"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hyperlink" Target="https://www.youtube.com/watch?v=N-wXTRpR03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F1E1-0BE4-4F6B-BE42-15A6C8442D6A}"/>
              </a:ext>
            </a:extLst>
          </p:cNvPr>
          <p:cNvSpPr>
            <a:spLocks noGrp="1"/>
          </p:cNvSpPr>
          <p:nvPr>
            <p:ph type="ctrTitle"/>
          </p:nvPr>
        </p:nvSpPr>
        <p:spPr/>
        <p:txBody>
          <a:bodyPr/>
          <a:lstStyle/>
          <a:p>
            <a:r>
              <a:rPr lang="en-US" dirty="0">
                <a:solidFill>
                  <a:schemeClr val="tx1"/>
                </a:solidFill>
              </a:rPr>
              <a:t>Installations</a:t>
            </a:r>
            <a:endParaRPr lang="en-IN" dirty="0">
              <a:solidFill>
                <a:schemeClr val="tx1"/>
              </a:solidFill>
            </a:endParaRPr>
          </a:p>
        </p:txBody>
      </p:sp>
      <p:sp>
        <p:nvSpPr>
          <p:cNvPr id="3" name="Subtitle 2">
            <a:extLst>
              <a:ext uri="{FF2B5EF4-FFF2-40B4-BE49-F238E27FC236}">
                <a16:creationId xmlns:a16="http://schemas.microsoft.com/office/drawing/2014/main" id="{6B0EF7E6-4C94-4D94-B380-C2446703B579}"/>
              </a:ext>
            </a:extLst>
          </p:cNvPr>
          <p:cNvSpPr>
            <a:spLocks noGrp="1"/>
          </p:cNvSpPr>
          <p:nvPr>
            <p:ph type="subTitle" idx="1"/>
          </p:nvPr>
        </p:nvSpPr>
        <p:spPr/>
        <p:txBody>
          <a:bodyPr/>
          <a:lstStyle/>
          <a:p>
            <a:r>
              <a:rPr lang="en-US" dirty="0"/>
              <a:t>For Software Engineering Lab</a:t>
            </a:r>
          </a:p>
          <a:p>
            <a:r>
              <a:rPr lang="en-US" dirty="0"/>
              <a:t>OS- Windows 10 pro</a:t>
            </a:r>
            <a:endParaRPr lang="en-IN" dirty="0"/>
          </a:p>
        </p:txBody>
      </p:sp>
    </p:spTree>
    <p:extLst>
      <p:ext uri="{BB962C8B-B14F-4D97-AF65-F5344CB8AC3E}">
        <p14:creationId xmlns:p14="http://schemas.microsoft.com/office/powerpoint/2010/main" val="292557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In the start, you will now find the Git Bash after successful installation.</a:t>
            </a:r>
            <a:endParaRPr lang="en-IN" b="1" dirty="0"/>
          </a:p>
        </p:txBody>
      </p:sp>
      <p:pic>
        <p:nvPicPr>
          <p:cNvPr id="6" name="Picture 5">
            <a:extLst>
              <a:ext uri="{FF2B5EF4-FFF2-40B4-BE49-F238E27FC236}">
                <a16:creationId xmlns:a16="http://schemas.microsoft.com/office/drawing/2014/main" id="{7B33CF99-C60D-4EC7-92EB-DCD2D501A688}"/>
              </a:ext>
            </a:extLst>
          </p:cNvPr>
          <p:cNvPicPr>
            <a:picLocks noChangeAspect="1"/>
          </p:cNvPicPr>
          <p:nvPr/>
        </p:nvPicPr>
        <p:blipFill>
          <a:blip r:embed="rId2" cstate="print"/>
          <a:srcRect l="257" t="17664" r="30013" b="679"/>
          <a:stretch>
            <a:fillRect/>
          </a:stretch>
        </p:blipFill>
        <p:spPr>
          <a:xfrm>
            <a:off x="2001779" y="754602"/>
            <a:ext cx="8944388" cy="5157926"/>
          </a:xfrm>
          <a:prstGeom prst="rect">
            <a:avLst/>
          </a:prstGeom>
          <a:noFill/>
          <a:ln w="9525">
            <a:noFill/>
            <a:miter lim="800000"/>
            <a:headEnd/>
            <a:tailEnd/>
          </a:ln>
        </p:spPr>
      </p:pic>
    </p:spTree>
    <p:extLst>
      <p:ext uri="{BB962C8B-B14F-4D97-AF65-F5344CB8AC3E}">
        <p14:creationId xmlns:p14="http://schemas.microsoft.com/office/powerpoint/2010/main" val="408582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399494"/>
            <a:ext cx="9853365" cy="355107"/>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Follow this command to know the version of Git.</a:t>
            </a:r>
            <a:endParaRPr lang="en-IN" b="1" dirty="0"/>
          </a:p>
        </p:txBody>
      </p:sp>
      <p:pic>
        <p:nvPicPr>
          <p:cNvPr id="5" name="Picture 4">
            <a:extLst>
              <a:ext uri="{FF2B5EF4-FFF2-40B4-BE49-F238E27FC236}">
                <a16:creationId xmlns:a16="http://schemas.microsoft.com/office/drawing/2014/main" id="{89B9CF88-09D4-4A23-A7BE-D57A4C9CB913}"/>
              </a:ext>
            </a:extLst>
          </p:cNvPr>
          <p:cNvPicPr>
            <a:picLocks noChangeAspect="1"/>
          </p:cNvPicPr>
          <p:nvPr/>
        </p:nvPicPr>
        <p:blipFill rotWithShape="1">
          <a:blip r:embed="rId2"/>
          <a:srcRect l="6262" t="11909" r="53180" b="46020"/>
          <a:stretch/>
        </p:blipFill>
        <p:spPr>
          <a:xfrm>
            <a:off x="1677877" y="754601"/>
            <a:ext cx="8504809" cy="5175681"/>
          </a:xfrm>
          <a:prstGeom prst="rect">
            <a:avLst/>
          </a:prstGeom>
        </p:spPr>
      </p:pic>
    </p:spTree>
    <p:extLst>
      <p:ext uri="{BB962C8B-B14F-4D97-AF65-F5344CB8AC3E}">
        <p14:creationId xmlns:p14="http://schemas.microsoft.com/office/powerpoint/2010/main" val="2072138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4829452"/>
            <a:ext cx="9853365" cy="1847494"/>
          </a:xfrm>
        </p:spPr>
        <p:txBody>
          <a:bodyPr>
            <a:normAutofit lnSpcReduction="1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CONFIGURE OUR NAME AND EMAIL IN GIT,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personal computer it is not required to configure but in corporate company we have to configure user information in GIT as we will have random value in the user name as GIT will be installed in several machines and it will be using the machine ID, we will not be able to understand who has performed changes with random id, so better configure.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70F35CF-AF0A-459D-B4AB-2026760518C3}"/>
              </a:ext>
            </a:extLst>
          </p:cNvPr>
          <p:cNvPicPr>
            <a:picLocks noChangeAspect="1"/>
          </p:cNvPicPr>
          <p:nvPr/>
        </p:nvPicPr>
        <p:blipFill rotWithShape="1">
          <a:blip r:embed="rId2"/>
          <a:srcRect l="46164" t="14498" r="7889" b="15470"/>
          <a:stretch/>
        </p:blipFill>
        <p:spPr>
          <a:xfrm>
            <a:off x="1748901" y="754602"/>
            <a:ext cx="6684886" cy="3977196"/>
          </a:xfrm>
          <a:prstGeom prst="rect">
            <a:avLst/>
          </a:prstGeom>
        </p:spPr>
      </p:pic>
    </p:spTree>
    <p:extLst>
      <p:ext uri="{BB962C8B-B14F-4D97-AF65-F5344CB8AC3E}">
        <p14:creationId xmlns:p14="http://schemas.microsoft.com/office/powerpoint/2010/main" val="975840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169980"/>
            <a:ext cx="9853365" cy="506965"/>
          </a:xfrm>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 to know the various commands in GIT, type git help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17D5FDB-C2EA-4257-A21E-67E64D44CFC0}"/>
              </a:ext>
            </a:extLst>
          </p:cNvPr>
          <p:cNvPicPr>
            <a:picLocks noChangeAspect="1"/>
          </p:cNvPicPr>
          <p:nvPr/>
        </p:nvPicPr>
        <p:blipFill rotWithShape="1">
          <a:blip r:embed="rId2"/>
          <a:srcRect l="31164" r="7962" b="4466"/>
          <a:stretch/>
        </p:blipFill>
        <p:spPr>
          <a:xfrm>
            <a:off x="1811046" y="754602"/>
            <a:ext cx="7661428" cy="5335480"/>
          </a:xfrm>
          <a:prstGeom prst="rect">
            <a:avLst/>
          </a:prstGeom>
        </p:spPr>
      </p:pic>
    </p:spTree>
    <p:extLst>
      <p:ext uri="{BB962C8B-B14F-4D97-AF65-F5344CB8AC3E}">
        <p14:creationId xmlns:p14="http://schemas.microsoft.com/office/powerpoint/2010/main" val="345747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169980"/>
            <a:ext cx="9853365" cy="506965"/>
          </a:xfrm>
        </p:spPr>
        <p:txBody>
          <a:bodyPr>
            <a:normAutofit/>
          </a:bodyPr>
          <a:lstStyle/>
          <a:p>
            <a:pPr>
              <a:lnSpc>
                <a:spcPct val="115000"/>
              </a:lnSpc>
              <a:spcAft>
                <a:spcPts val="1000"/>
              </a:spcAft>
              <a:tabLst>
                <a:tab pos="11620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know in detail about any command type git help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command_name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e.g. git help add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D7842F1-BDA0-4F77-AD71-EDC2AF5A8467}"/>
              </a:ext>
            </a:extLst>
          </p:cNvPr>
          <p:cNvPicPr>
            <a:picLocks noChangeAspect="1"/>
          </p:cNvPicPr>
          <p:nvPr/>
        </p:nvPicPr>
        <p:blipFill rotWithShape="1">
          <a:blip r:embed="rId2"/>
          <a:srcRect b="4891"/>
          <a:stretch/>
        </p:blipFill>
        <p:spPr>
          <a:xfrm>
            <a:off x="1677878" y="754602"/>
            <a:ext cx="9746835" cy="5007006"/>
          </a:xfrm>
          <a:prstGeom prst="rect">
            <a:avLst/>
          </a:prstGeom>
        </p:spPr>
      </p:pic>
    </p:spTree>
    <p:extLst>
      <p:ext uri="{BB962C8B-B14F-4D97-AF65-F5344CB8AC3E}">
        <p14:creationId xmlns:p14="http://schemas.microsoft.com/office/powerpoint/2010/main" val="75925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F1E1-0BE4-4F6B-BE42-15A6C8442D6A}"/>
              </a:ext>
            </a:extLst>
          </p:cNvPr>
          <p:cNvSpPr>
            <a:spLocks noGrp="1"/>
          </p:cNvSpPr>
          <p:nvPr>
            <p:ph type="ctrTitle"/>
          </p:nvPr>
        </p:nvSpPr>
        <p:spPr/>
        <p:txBody>
          <a:bodyPr/>
          <a:lstStyle/>
          <a:p>
            <a:r>
              <a:rPr lang="en-US" dirty="0"/>
              <a:t>MAVEN Installation</a:t>
            </a:r>
            <a:endParaRPr lang="en-IN" dirty="0"/>
          </a:p>
        </p:txBody>
      </p:sp>
      <p:sp>
        <p:nvSpPr>
          <p:cNvPr id="3" name="Subtitle 2">
            <a:extLst>
              <a:ext uri="{FF2B5EF4-FFF2-40B4-BE49-F238E27FC236}">
                <a16:creationId xmlns:a16="http://schemas.microsoft.com/office/drawing/2014/main" id="{6B0EF7E6-4C94-4D94-B380-C2446703B579}"/>
              </a:ext>
            </a:extLst>
          </p:cNvPr>
          <p:cNvSpPr>
            <a:spLocks noGrp="1"/>
          </p:cNvSpPr>
          <p:nvPr>
            <p:ph type="subTitle" idx="1"/>
          </p:nvPr>
        </p:nvSpPr>
        <p:spPr/>
        <p:txBody>
          <a:bodyPr/>
          <a:lstStyle/>
          <a:p>
            <a:r>
              <a:rPr lang="en-US" dirty="0"/>
              <a:t>Installation and Path Setting</a:t>
            </a:r>
            <a:endParaRPr lang="en-IN" dirty="0"/>
          </a:p>
        </p:txBody>
      </p:sp>
    </p:spTree>
    <p:extLst>
      <p:ext uri="{BB962C8B-B14F-4D97-AF65-F5344CB8AC3E}">
        <p14:creationId xmlns:p14="http://schemas.microsoft.com/office/powerpoint/2010/main" val="1062801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1981200" y="274638"/>
            <a:ext cx="8229600" cy="418058"/>
          </a:xfrm>
          <a:prstGeom prst="rect">
            <a:avLst/>
          </a:prstGeom>
          <a:noFill/>
          <a:ln>
            <a:noFill/>
          </a:ln>
        </p:spPr>
        <p:txBody>
          <a:bodyPr spcFirstLastPara="1" vert="horz" wrap="square" lIns="91425" tIns="45700" rIns="91425" bIns="45700" rtlCol="0" anchor="ctr" anchorCtr="0">
            <a:normAutofit fontScale="90000"/>
          </a:bodyPr>
          <a:lstStyle/>
          <a:p>
            <a:pPr algn="ctr">
              <a:spcBef>
                <a:spcPts val="0"/>
              </a:spcBef>
              <a:buClr>
                <a:schemeClr val="dk1"/>
              </a:buClr>
              <a:buSzPct val="100000"/>
            </a:pPr>
            <a:r>
              <a:rPr lang="en-US"/>
              <a:t>Maven installation</a:t>
            </a:r>
            <a:endParaRPr/>
          </a:p>
        </p:txBody>
      </p:sp>
      <p:sp>
        <p:nvSpPr>
          <p:cNvPr id="136" name="Google Shape;136;p5"/>
          <p:cNvSpPr txBox="1">
            <a:spLocks noGrp="1"/>
          </p:cNvSpPr>
          <p:nvPr>
            <p:ph type="body" idx="1"/>
          </p:nvPr>
        </p:nvSpPr>
        <p:spPr>
          <a:xfrm>
            <a:off x="1919536" y="836714"/>
            <a:ext cx="8229600" cy="1440159"/>
          </a:xfrm>
          <a:prstGeom prst="rect">
            <a:avLst/>
          </a:prstGeom>
          <a:noFill/>
          <a:ln>
            <a:noFill/>
          </a:ln>
        </p:spPr>
        <p:txBody>
          <a:bodyPr spcFirstLastPara="1" vert="horz" wrap="square" lIns="91425" tIns="45700" rIns="91425" bIns="45700" rtlCol="0" anchor="t" anchorCtr="0">
            <a:normAutofit/>
          </a:bodyPr>
          <a:lstStyle/>
          <a:p>
            <a:pPr marL="0" indent="0">
              <a:spcBef>
                <a:spcPts val="0"/>
              </a:spcBef>
              <a:buClr>
                <a:schemeClr val="dk1"/>
              </a:buClr>
              <a:buSzPct val="100000"/>
              <a:buNone/>
            </a:pPr>
            <a:r>
              <a:rPr lang="en-US" dirty="0"/>
              <a:t>Step 1: check whether maven is present in your system or not</a:t>
            </a:r>
            <a:endParaRPr dirty="0"/>
          </a:p>
          <a:p>
            <a:pPr marL="0" indent="0">
              <a:spcBef>
                <a:spcPts val="496"/>
              </a:spcBef>
              <a:buClr>
                <a:schemeClr val="dk1"/>
              </a:buClr>
              <a:buSzPct val="100000"/>
              <a:buNone/>
            </a:pPr>
            <a:r>
              <a:rPr lang="en-US" dirty="0"/>
              <a:t>Step 2: go to Google type download maven and click on download Apache maven </a:t>
            </a:r>
            <a:endParaRPr dirty="0"/>
          </a:p>
        </p:txBody>
      </p:sp>
      <p:pic>
        <p:nvPicPr>
          <p:cNvPr id="137" name="Google Shape;137;p5"/>
          <p:cNvPicPr preferRelativeResize="0"/>
          <p:nvPr/>
        </p:nvPicPr>
        <p:blipFill rotWithShape="1">
          <a:blip r:embed="rId3">
            <a:alphaModFix/>
          </a:blip>
          <a:srcRect/>
          <a:stretch/>
        </p:blipFill>
        <p:spPr>
          <a:xfrm>
            <a:off x="1524000" y="2247900"/>
            <a:ext cx="9144000" cy="461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p:nvPr/>
        </p:nvSpPr>
        <p:spPr>
          <a:xfrm>
            <a:off x="1991544" y="5805264"/>
            <a:ext cx="8136904" cy="52322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Calibri"/>
                <a:ea typeface="Calibri"/>
                <a:cs typeface="Calibri"/>
                <a:sym typeface="Calibri"/>
              </a:rPr>
              <a:t>Step 3: click on apache-maven-3.3.9-bin zip</a:t>
            </a:r>
            <a:endParaRPr sz="2800">
              <a:solidFill>
                <a:schemeClr val="dk1"/>
              </a:solidFill>
              <a:latin typeface="Calibri"/>
              <a:ea typeface="Calibri"/>
              <a:cs typeface="Calibri"/>
              <a:sym typeface="Calibri"/>
            </a:endParaRPr>
          </a:p>
        </p:txBody>
      </p:sp>
      <p:pic>
        <p:nvPicPr>
          <p:cNvPr id="143" name="Google Shape;143;p6"/>
          <p:cNvPicPr preferRelativeResize="0">
            <a:picLocks noGrp="1"/>
          </p:cNvPicPr>
          <p:nvPr>
            <p:ph type="body" idx="1"/>
          </p:nvPr>
        </p:nvPicPr>
        <p:blipFill rotWithShape="1">
          <a:blip r:embed="rId3">
            <a:alphaModFix/>
          </a:blip>
          <a:srcRect/>
          <a:stretch/>
        </p:blipFill>
        <p:spPr>
          <a:xfrm>
            <a:off x="1775561" y="260675"/>
            <a:ext cx="8568900" cy="554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1981200" y="299393"/>
            <a:ext cx="8229600" cy="535491"/>
          </a:xfrm>
          <a:prstGeom prst="rect">
            <a:avLst/>
          </a:prstGeom>
          <a:noFill/>
          <a:ln>
            <a:noFill/>
          </a:ln>
        </p:spPr>
        <p:txBody>
          <a:bodyPr spcFirstLastPara="1" vert="horz" wrap="square" lIns="91425" tIns="45700" rIns="91425" bIns="45700" rtlCol="0" anchor="ctr" anchorCtr="0">
            <a:spAutoFit/>
          </a:bodyPr>
          <a:lstStyle/>
          <a:p>
            <a:pPr>
              <a:spcBef>
                <a:spcPts val="0"/>
              </a:spcBef>
              <a:buClr>
                <a:schemeClr val="dk1"/>
              </a:buClr>
              <a:buSzPts val="3200"/>
            </a:pPr>
            <a:r>
              <a:rPr lang="en-US" sz="3200"/>
              <a:t>Step 4: extract zip file</a:t>
            </a:r>
            <a:endParaRPr sz="3200"/>
          </a:p>
        </p:txBody>
      </p:sp>
      <p:pic>
        <p:nvPicPr>
          <p:cNvPr id="149" name="Google Shape;149;p7"/>
          <p:cNvPicPr preferRelativeResize="0">
            <a:picLocks noGrp="1"/>
          </p:cNvPicPr>
          <p:nvPr>
            <p:ph type="body" idx="1"/>
          </p:nvPr>
        </p:nvPicPr>
        <p:blipFill rotWithShape="1">
          <a:blip r:embed="rId3">
            <a:alphaModFix/>
          </a:blip>
          <a:srcRect b="5253"/>
          <a:stretch/>
        </p:blipFill>
        <p:spPr>
          <a:xfrm>
            <a:off x="1847528" y="836712"/>
            <a:ext cx="8424936" cy="5253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1981200" y="274638"/>
            <a:ext cx="8229600" cy="418058"/>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200"/>
            </a:pPr>
            <a:r>
              <a:rPr lang="en-US" sz="3200"/>
              <a:t>Step 5: set environment variables</a:t>
            </a:r>
            <a:endParaRPr sz="3200"/>
          </a:p>
        </p:txBody>
      </p:sp>
      <p:pic>
        <p:nvPicPr>
          <p:cNvPr id="155" name="Google Shape;155;p8"/>
          <p:cNvPicPr preferRelativeResize="0">
            <a:picLocks noGrp="1"/>
          </p:cNvPicPr>
          <p:nvPr>
            <p:ph type="body" idx="1"/>
          </p:nvPr>
        </p:nvPicPr>
        <p:blipFill rotWithShape="1">
          <a:blip r:embed="rId3">
            <a:alphaModFix/>
          </a:blip>
          <a:srcRect/>
          <a:stretch/>
        </p:blipFill>
        <p:spPr>
          <a:xfrm>
            <a:off x="2063552" y="908720"/>
            <a:ext cx="5184576" cy="3888432"/>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6648450" y="2152650"/>
            <a:ext cx="4019550" cy="470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349038" y="181053"/>
            <a:ext cx="9853365" cy="1451804"/>
          </a:xfrm>
        </p:spPr>
        <p:txBody>
          <a:bodyPr>
            <a:normAutofit/>
          </a:bodyPr>
          <a:lstStyle/>
          <a:p>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Required Software's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754603"/>
            <a:ext cx="9853365" cy="5922344"/>
          </a:xfrm>
        </p:spPr>
        <p:txBody>
          <a:bodyPr>
            <a:normAutofit lnSpcReduction="10000"/>
          </a:bodyPr>
          <a:lstStyle/>
          <a:p>
            <a:pPr>
              <a:lnSpc>
                <a:spcPct val="200000"/>
              </a:lnSpc>
            </a:pPr>
            <a:r>
              <a:rPr lang="en-IN" dirty="0">
                <a:solidFill>
                  <a:schemeClr val="tx1"/>
                </a:solidFill>
              </a:rPr>
              <a:t>1. Install Git Bash for Windows</a:t>
            </a:r>
          </a:p>
          <a:p>
            <a:pPr>
              <a:lnSpc>
                <a:spcPct val="200000"/>
              </a:lnSpc>
            </a:pPr>
            <a:r>
              <a:rPr lang="en-IN" dirty="0">
                <a:solidFill>
                  <a:schemeClr val="tx1"/>
                </a:solidFill>
              </a:rPr>
              <a:t>2. Create an account on GitHub</a:t>
            </a:r>
          </a:p>
          <a:p>
            <a:pPr marL="0" indent="0">
              <a:lnSpc>
                <a:spcPct val="200000"/>
              </a:lnSpc>
              <a:buNone/>
            </a:pPr>
            <a:r>
              <a:rPr lang="en-IN" dirty="0">
                <a:hlinkClick r:id="rId2">
                  <a:extLst>
                    <a:ext uri="{A12FA001-AC4F-418D-AE19-62706E023703}">
                      <ahyp:hlinkClr xmlns:ahyp="http://schemas.microsoft.com/office/drawing/2018/hyperlinkcolor" val="tx"/>
                    </a:ext>
                  </a:extLst>
                </a:hlinkClick>
              </a:rPr>
              <a:t>https://github.com/</a:t>
            </a:r>
            <a:endParaRPr lang="en-IN" dirty="0"/>
          </a:p>
          <a:p>
            <a:pPr>
              <a:lnSpc>
                <a:spcPct val="200000"/>
              </a:lnSpc>
            </a:pPr>
            <a:r>
              <a:rPr lang="en-IN" dirty="0">
                <a:solidFill>
                  <a:schemeClr val="tx1"/>
                </a:solidFill>
              </a:rPr>
              <a:t>3. Install JDK 11 and set Environmental variables (YouTube link attached)</a:t>
            </a:r>
          </a:p>
          <a:p>
            <a:pPr marL="0" indent="0">
              <a:lnSpc>
                <a:spcPct val="200000"/>
              </a:lnSpc>
              <a:buNone/>
            </a:pPr>
            <a:r>
              <a:rPr lang="en-IN" dirty="0">
                <a:solidFill>
                  <a:schemeClr val="tx1"/>
                </a:solidFill>
                <a:hlinkClick r:id="rId3">
                  <a:extLst>
                    <a:ext uri="{A12FA001-AC4F-418D-AE19-62706E023703}">
                      <ahyp:hlinkClr xmlns:ahyp="http://schemas.microsoft.com/office/drawing/2018/hyperlinkcolor" val="tx"/>
                    </a:ext>
                  </a:extLst>
                </a:hlinkClick>
              </a:rPr>
              <a:t>https://www.youtube.com/watch?v=1ZbHHLobt8A</a:t>
            </a:r>
            <a:endParaRPr lang="en-IN" dirty="0">
              <a:solidFill>
                <a:schemeClr val="tx1"/>
              </a:solidFill>
            </a:endParaRPr>
          </a:p>
          <a:p>
            <a:pPr>
              <a:lnSpc>
                <a:spcPct val="200000"/>
              </a:lnSpc>
            </a:pPr>
            <a:r>
              <a:rPr lang="en-IN" dirty="0">
                <a:solidFill>
                  <a:schemeClr val="tx1"/>
                </a:solidFill>
              </a:rPr>
              <a:t>4. Install Maven and set Environmental variables</a:t>
            </a:r>
          </a:p>
          <a:p>
            <a:pPr>
              <a:lnSpc>
                <a:spcPct val="200000"/>
              </a:lnSpc>
            </a:pPr>
            <a:r>
              <a:rPr lang="en-IN" dirty="0">
                <a:solidFill>
                  <a:schemeClr val="tx1"/>
                </a:solidFill>
              </a:rPr>
              <a:t>5. Install Eclipse IDE (YouTube link shared)</a:t>
            </a:r>
          </a:p>
          <a:p>
            <a:pPr marL="0" indent="0">
              <a:lnSpc>
                <a:spcPct val="200000"/>
              </a:lnSpc>
              <a:buNone/>
            </a:pPr>
            <a:r>
              <a:rPr lang="en-IN" dirty="0">
                <a:solidFill>
                  <a:schemeClr val="tx1"/>
                </a:solidFill>
                <a:hlinkClick r:id="rId4">
                  <a:extLst>
                    <a:ext uri="{A12FA001-AC4F-418D-AE19-62706E023703}">
                      <ahyp:hlinkClr xmlns:ahyp="http://schemas.microsoft.com/office/drawing/2018/hyperlinkcolor" val="tx"/>
                    </a:ext>
                  </a:extLst>
                </a:hlinkClick>
              </a:rPr>
              <a:t>https://www.youtube.com/watch?v=N-wXTRpR03U</a:t>
            </a:r>
            <a:endParaRPr lang="en-IN" dirty="0">
              <a:solidFill>
                <a:schemeClr val="tx1"/>
              </a:solidFill>
            </a:endParaRPr>
          </a:p>
        </p:txBody>
      </p:sp>
    </p:spTree>
    <p:extLst>
      <p:ext uri="{BB962C8B-B14F-4D97-AF65-F5344CB8AC3E}">
        <p14:creationId xmlns:p14="http://schemas.microsoft.com/office/powerpoint/2010/main" val="659701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981200" y="274638"/>
            <a:ext cx="8229600" cy="418058"/>
          </a:xfrm>
          <a:prstGeom prst="rect">
            <a:avLst/>
          </a:prstGeom>
          <a:noFill/>
          <a:ln>
            <a:noFill/>
          </a:ln>
        </p:spPr>
        <p:txBody>
          <a:bodyPr spcFirstLastPara="1" vert="horz" wrap="square" lIns="91425" tIns="45700" rIns="91425" bIns="45700" rtlCol="0" anchor="ctr" anchorCtr="0">
            <a:normAutofit fontScale="90000"/>
          </a:bodyPr>
          <a:lstStyle/>
          <a:p>
            <a:pPr algn="ctr">
              <a:spcBef>
                <a:spcPts val="0"/>
              </a:spcBef>
              <a:buClr>
                <a:schemeClr val="dk1"/>
              </a:buClr>
              <a:buSzPct val="100000"/>
            </a:pPr>
            <a:r>
              <a:rPr lang="en-US"/>
              <a:t>Edit path</a:t>
            </a:r>
            <a:endParaRPr/>
          </a:p>
        </p:txBody>
      </p:sp>
      <p:pic>
        <p:nvPicPr>
          <p:cNvPr id="162" name="Google Shape;162;p9"/>
          <p:cNvPicPr preferRelativeResize="0">
            <a:picLocks noGrp="1"/>
          </p:cNvPicPr>
          <p:nvPr>
            <p:ph type="body" idx="1"/>
          </p:nvPr>
        </p:nvPicPr>
        <p:blipFill rotWithShape="1">
          <a:blip r:embed="rId3">
            <a:alphaModFix/>
          </a:blip>
          <a:srcRect/>
          <a:stretch/>
        </p:blipFill>
        <p:spPr>
          <a:xfrm>
            <a:off x="2495600" y="1052736"/>
            <a:ext cx="6984776" cy="54726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3" name="Text Placeholder 2">
            <a:extLst>
              <a:ext uri="{FF2B5EF4-FFF2-40B4-BE49-F238E27FC236}">
                <a16:creationId xmlns:a16="http://schemas.microsoft.com/office/drawing/2014/main" id="{A308FCBB-AA70-8E6A-05EC-3D6C566C14B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F2884B31-94EB-164D-880C-9B1AE71437E9}"/>
              </a:ext>
            </a:extLst>
          </p:cNvPr>
          <p:cNvPicPr>
            <a:picLocks noChangeAspect="1"/>
          </p:cNvPicPr>
          <p:nvPr/>
        </p:nvPicPr>
        <p:blipFill rotWithShape="1">
          <a:blip r:embed="rId3"/>
          <a:srcRect l="3572" t="6373" r="14898" b="17075"/>
          <a:stretch/>
        </p:blipFill>
        <p:spPr>
          <a:xfrm>
            <a:off x="532660" y="596544"/>
            <a:ext cx="10589492" cy="572028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F1E1-0BE4-4F6B-BE42-15A6C8442D6A}"/>
              </a:ext>
            </a:extLst>
          </p:cNvPr>
          <p:cNvSpPr>
            <a:spLocks noGrp="1"/>
          </p:cNvSpPr>
          <p:nvPr>
            <p:ph type="ctrTitle"/>
          </p:nvPr>
        </p:nvSpPr>
        <p:spPr/>
        <p:txBody>
          <a:bodyPr/>
          <a:lstStyle/>
          <a:p>
            <a:r>
              <a:rPr lang="en-US" dirty="0"/>
              <a:t>ECLIPSE UPDATES Installation</a:t>
            </a:r>
            <a:endParaRPr lang="en-IN" dirty="0"/>
          </a:p>
        </p:txBody>
      </p:sp>
      <p:sp>
        <p:nvSpPr>
          <p:cNvPr id="3" name="Subtitle 2">
            <a:extLst>
              <a:ext uri="{FF2B5EF4-FFF2-40B4-BE49-F238E27FC236}">
                <a16:creationId xmlns:a16="http://schemas.microsoft.com/office/drawing/2014/main" id="{6B0EF7E6-4C94-4D94-B380-C2446703B579}"/>
              </a:ext>
            </a:extLst>
          </p:cNvPr>
          <p:cNvSpPr>
            <a:spLocks noGrp="1"/>
          </p:cNvSpPr>
          <p:nvPr>
            <p:ph type="subTitle" idx="1"/>
          </p:nvPr>
        </p:nvSpPr>
        <p:spPr/>
        <p:txBody>
          <a:bodyPr/>
          <a:lstStyle/>
          <a:p>
            <a:r>
              <a:rPr lang="en-US" dirty="0"/>
              <a:t>Before configuring Tomcat to Eclipse</a:t>
            </a:r>
            <a:endParaRPr lang="en-IN" dirty="0"/>
          </a:p>
        </p:txBody>
      </p:sp>
    </p:spTree>
    <p:extLst>
      <p:ext uri="{BB962C8B-B14F-4D97-AF65-F5344CB8AC3E}">
        <p14:creationId xmlns:p14="http://schemas.microsoft.com/office/powerpoint/2010/main" val="95477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F1E1-0BE4-4F6B-BE42-15A6C8442D6A}"/>
              </a:ext>
            </a:extLst>
          </p:cNvPr>
          <p:cNvSpPr>
            <a:spLocks noGrp="1"/>
          </p:cNvSpPr>
          <p:nvPr>
            <p:ph type="ctrTitle"/>
          </p:nvPr>
        </p:nvSpPr>
        <p:spPr/>
        <p:txBody>
          <a:bodyPr/>
          <a:lstStyle/>
          <a:p>
            <a:r>
              <a:rPr lang="en-US" dirty="0"/>
              <a:t>ECLIPSE UPDATES Installation</a:t>
            </a:r>
            <a:endParaRPr lang="en-IN" dirty="0"/>
          </a:p>
        </p:txBody>
      </p:sp>
      <p:sp>
        <p:nvSpPr>
          <p:cNvPr id="3" name="Subtitle 2">
            <a:extLst>
              <a:ext uri="{FF2B5EF4-FFF2-40B4-BE49-F238E27FC236}">
                <a16:creationId xmlns:a16="http://schemas.microsoft.com/office/drawing/2014/main" id="{6B0EF7E6-4C94-4D94-B380-C2446703B579}"/>
              </a:ext>
            </a:extLst>
          </p:cNvPr>
          <p:cNvSpPr>
            <a:spLocks noGrp="1"/>
          </p:cNvSpPr>
          <p:nvPr>
            <p:ph type="subTitle" idx="1"/>
          </p:nvPr>
        </p:nvSpPr>
        <p:spPr/>
        <p:txBody>
          <a:bodyPr/>
          <a:lstStyle/>
          <a:p>
            <a:r>
              <a:rPr lang="en-US" dirty="0"/>
              <a:t>Before configuring Tomcat to Eclipse</a:t>
            </a:r>
            <a:endParaRPr lang="en-IN" dirty="0"/>
          </a:p>
        </p:txBody>
      </p:sp>
    </p:spTree>
    <p:extLst>
      <p:ext uri="{BB962C8B-B14F-4D97-AF65-F5344CB8AC3E}">
        <p14:creationId xmlns:p14="http://schemas.microsoft.com/office/powerpoint/2010/main" val="999394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1065320" y="286605"/>
            <a:ext cx="8825440" cy="703996"/>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INSTALL UPDATES into eclipse</a:t>
            </a:r>
            <a:endParaRPr dirty="0">
              <a:solidFill>
                <a:schemeClr val="tx1"/>
              </a:solidFill>
              <a:latin typeface="Calibri" panose="020F0502020204030204" pitchFamily="34" charset="0"/>
              <a:cs typeface="Calibri" panose="020F0502020204030204" pitchFamily="34" charset="0"/>
            </a:endParaRPr>
          </a:p>
        </p:txBody>
      </p:sp>
      <p:pic>
        <p:nvPicPr>
          <p:cNvPr id="147" name="Google Shape;147;p8"/>
          <p:cNvPicPr preferRelativeResize="0"/>
          <p:nvPr/>
        </p:nvPicPr>
        <p:blipFill rotWithShape="1">
          <a:blip r:embed="rId3">
            <a:alphaModFix/>
          </a:blip>
          <a:srcRect/>
          <a:stretch/>
        </p:blipFill>
        <p:spPr>
          <a:xfrm>
            <a:off x="1752601" y="1518313"/>
            <a:ext cx="8666871" cy="47414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811123" y="224461"/>
            <a:ext cx="10987300" cy="107167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Before installing server into eclipse, we need to add Java EE to the eclipse IDE</a:t>
            </a:r>
            <a:endParaRPr dirty="0">
              <a:solidFill>
                <a:schemeClr val="tx1"/>
              </a:solidFill>
              <a:latin typeface="Calibri" panose="020F0502020204030204" pitchFamily="34" charset="0"/>
              <a:cs typeface="Calibri" panose="020F0502020204030204" pitchFamily="34" charset="0"/>
            </a:endParaRPr>
          </a:p>
        </p:txBody>
      </p:sp>
      <p:pic>
        <p:nvPicPr>
          <p:cNvPr id="153" name="Google Shape;153;p9"/>
          <p:cNvPicPr preferRelativeResize="0">
            <a:picLocks noGrp="1"/>
          </p:cNvPicPr>
          <p:nvPr>
            <p:ph type="body" idx="1"/>
          </p:nvPr>
        </p:nvPicPr>
        <p:blipFill rotWithShape="1">
          <a:blip r:embed="rId3">
            <a:alphaModFix/>
          </a:blip>
          <a:srcRect/>
          <a:stretch/>
        </p:blipFill>
        <p:spPr>
          <a:xfrm>
            <a:off x="1524001" y="1846264"/>
            <a:ext cx="9067799" cy="44783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408373" y="286605"/>
            <a:ext cx="11638625" cy="1045045"/>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Click on the drop down menu in Work with and select the following from the list</a:t>
            </a:r>
            <a:endParaRPr dirty="0">
              <a:solidFill>
                <a:schemeClr val="tx1"/>
              </a:solidFill>
              <a:latin typeface="Calibri" panose="020F0502020204030204" pitchFamily="34" charset="0"/>
              <a:cs typeface="Calibri" panose="020F0502020204030204" pitchFamily="34" charset="0"/>
            </a:endParaRPr>
          </a:p>
        </p:txBody>
      </p:sp>
      <p:pic>
        <p:nvPicPr>
          <p:cNvPr id="159" name="Google Shape;159;p10"/>
          <p:cNvPicPr preferRelativeResize="0">
            <a:picLocks noGrp="1"/>
          </p:cNvPicPr>
          <p:nvPr>
            <p:ph type="body" idx="1"/>
          </p:nvPr>
        </p:nvPicPr>
        <p:blipFill rotWithShape="1">
          <a:blip r:embed="rId3">
            <a:alphaModFix/>
          </a:blip>
          <a:srcRect/>
          <a:stretch/>
        </p:blipFill>
        <p:spPr>
          <a:xfrm>
            <a:off x="1524000" y="1828800"/>
            <a:ext cx="9144000" cy="449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1"/>
          <p:cNvSpPr txBox="1">
            <a:spLocks noGrp="1"/>
          </p:cNvSpPr>
          <p:nvPr>
            <p:ph type="title"/>
          </p:nvPr>
        </p:nvSpPr>
        <p:spPr>
          <a:xfrm>
            <a:off x="266330" y="286605"/>
            <a:ext cx="11629748" cy="1222599"/>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Check the </a:t>
            </a:r>
            <a:r>
              <a:rPr lang="en-US" sz="2800" dirty="0" err="1">
                <a:solidFill>
                  <a:schemeClr val="tx1"/>
                </a:solidFill>
                <a:latin typeface="Calibri" panose="020F0502020204030204" pitchFamily="34" charset="0"/>
                <a:cs typeface="Calibri" panose="020F0502020204030204" pitchFamily="34" charset="0"/>
              </a:rPr>
              <a:t>Web,XML,JAVA</a:t>
            </a:r>
            <a:r>
              <a:rPr lang="en-US" sz="2800" dirty="0">
                <a:solidFill>
                  <a:schemeClr val="tx1"/>
                </a:solidFill>
                <a:latin typeface="Calibri" panose="020F0502020204030204" pitchFamily="34" charset="0"/>
                <a:cs typeface="Calibri" panose="020F0502020204030204" pitchFamily="34" charset="0"/>
              </a:rPr>
              <a:t> EE box to install the latest software into eclipse in order to execute the dynamic web projects, maven web projects. Etc.</a:t>
            </a:r>
            <a:endParaRPr dirty="0">
              <a:solidFill>
                <a:schemeClr val="tx1"/>
              </a:solidFill>
              <a:latin typeface="Calibri" panose="020F0502020204030204" pitchFamily="34" charset="0"/>
              <a:cs typeface="Calibri" panose="020F0502020204030204" pitchFamily="34" charset="0"/>
            </a:endParaRPr>
          </a:p>
        </p:txBody>
      </p:sp>
      <p:pic>
        <p:nvPicPr>
          <p:cNvPr id="165" name="Google Shape;165;p11"/>
          <p:cNvPicPr preferRelativeResize="0">
            <a:picLocks noGrp="1"/>
          </p:cNvPicPr>
          <p:nvPr>
            <p:ph type="body" idx="1"/>
          </p:nvPr>
        </p:nvPicPr>
        <p:blipFill rotWithShape="1">
          <a:blip r:embed="rId3">
            <a:alphaModFix/>
          </a:blip>
          <a:srcRect/>
          <a:stretch/>
        </p:blipFill>
        <p:spPr>
          <a:xfrm>
            <a:off x="1524000" y="1828800"/>
            <a:ext cx="9067800" cy="449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310717" y="286606"/>
            <a:ext cx="11700769" cy="1036168"/>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Since we develop only Maven web project in DevOps, we can only check the shown two and click on next</a:t>
            </a:r>
            <a:endParaRPr dirty="0">
              <a:solidFill>
                <a:schemeClr val="tx1"/>
              </a:solidFill>
              <a:latin typeface="Calibri" panose="020F0502020204030204" pitchFamily="34" charset="0"/>
              <a:cs typeface="Calibri" panose="020F0502020204030204" pitchFamily="34" charset="0"/>
            </a:endParaRPr>
          </a:p>
        </p:txBody>
      </p:sp>
      <p:pic>
        <p:nvPicPr>
          <p:cNvPr id="171" name="Google Shape;171;p12"/>
          <p:cNvPicPr preferRelativeResize="0">
            <a:picLocks noGrp="1"/>
          </p:cNvPicPr>
          <p:nvPr>
            <p:ph type="body" idx="1"/>
          </p:nvPr>
        </p:nvPicPr>
        <p:blipFill rotWithShape="1">
          <a:blip r:embed="rId3">
            <a:alphaModFix/>
          </a:blip>
          <a:srcRect/>
          <a:stretch/>
        </p:blipFill>
        <p:spPr>
          <a:xfrm>
            <a:off x="1524000" y="1828800"/>
            <a:ext cx="9067800" cy="44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275207" y="286605"/>
            <a:ext cx="11532093" cy="831981"/>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Here enable the JST Adapter and JST server adapter</a:t>
            </a:r>
            <a:endParaRPr dirty="0">
              <a:solidFill>
                <a:schemeClr val="tx1"/>
              </a:solidFill>
              <a:latin typeface="Calibri" panose="020F0502020204030204" pitchFamily="34" charset="0"/>
              <a:cs typeface="Calibri" panose="020F0502020204030204" pitchFamily="34" charset="0"/>
            </a:endParaRPr>
          </a:p>
        </p:txBody>
      </p:sp>
      <p:pic>
        <p:nvPicPr>
          <p:cNvPr id="177" name="Google Shape;177;p13"/>
          <p:cNvPicPr preferRelativeResize="0">
            <a:picLocks noGrp="1"/>
          </p:cNvPicPr>
          <p:nvPr>
            <p:ph type="body" idx="1"/>
          </p:nvPr>
        </p:nvPicPr>
        <p:blipFill rotWithShape="1">
          <a:blip r:embed="rId3">
            <a:alphaModFix/>
          </a:blip>
          <a:srcRect/>
          <a:stretch/>
        </p:blipFill>
        <p:spPr>
          <a:xfrm>
            <a:off x="1600200" y="1828800"/>
            <a:ext cx="8991600" cy="449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535650" y="565499"/>
            <a:ext cx="9853365" cy="627642"/>
          </a:xfrm>
        </p:spPr>
        <p:txBody>
          <a:bodyPr>
            <a:normAutofit fontScale="90000"/>
          </a:bodyPr>
          <a:lstStyle/>
          <a:p>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Required Software's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9" y="754603"/>
            <a:ext cx="8915400" cy="5922344"/>
          </a:xfrm>
        </p:spPr>
        <p:txBody>
          <a:bodyPr>
            <a:normAutofit/>
          </a:bodyPr>
          <a:lstStyle/>
          <a:p>
            <a:pPr>
              <a:lnSpc>
                <a:spcPct val="200000"/>
              </a:lnSpc>
            </a:pPr>
            <a:r>
              <a:rPr lang="en-IN" dirty="0">
                <a:solidFill>
                  <a:schemeClr val="tx1"/>
                </a:solidFill>
              </a:rPr>
              <a:t>6. Install Tomcat</a:t>
            </a:r>
          </a:p>
          <a:p>
            <a:pPr>
              <a:lnSpc>
                <a:spcPct val="200000"/>
              </a:lnSpc>
            </a:pPr>
            <a:r>
              <a:rPr lang="en-IN" dirty="0">
                <a:solidFill>
                  <a:schemeClr val="tx1"/>
                </a:solidFill>
              </a:rPr>
              <a:t>7. Configure Tomcat to Eclipse</a:t>
            </a:r>
          </a:p>
        </p:txBody>
      </p:sp>
    </p:spTree>
    <p:extLst>
      <p:ext uri="{BB962C8B-B14F-4D97-AF65-F5344CB8AC3E}">
        <p14:creationId xmlns:p14="http://schemas.microsoft.com/office/powerpoint/2010/main" val="1337018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585926" y="286606"/>
            <a:ext cx="9304834" cy="938512"/>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Install them </a:t>
            </a:r>
            <a:endParaRPr dirty="0">
              <a:solidFill>
                <a:schemeClr val="tx1"/>
              </a:solidFill>
              <a:latin typeface="Calibri" panose="020F0502020204030204" pitchFamily="34" charset="0"/>
              <a:cs typeface="Calibri" panose="020F0502020204030204" pitchFamily="34" charset="0"/>
            </a:endParaRPr>
          </a:p>
        </p:txBody>
      </p:sp>
      <p:pic>
        <p:nvPicPr>
          <p:cNvPr id="183" name="Google Shape;183;p14"/>
          <p:cNvPicPr preferRelativeResize="0">
            <a:picLocks noGrp="1"/>
          </p:cNvPicPr>
          <p:nvPr>
            <p:ph type="body" idx="1"/>
          </p:nvPr>
        </p:nvPicPr>
        <p:blipFill rotWithShape="1">
          <a:blip r:embed="rId3">
            <a:alphaModFix/>
          </a:blip>
          <a:srcRect/>
          <a:stretch/>
        </p:blipFill>
        <p:spPr>
          <a:xfrm>
            <a:off x="1600200" y="1828800"/>
            <a:ext cx="8991600" cy="449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568171" y="286606"/>
            <a:ext cx="9322589" cy="982902"/>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Click on -&gt; Next</a:t>
            </a:r>
            <a:endParaRPr dirty="0">
              <a:solidFill>
                <a:schemeClr val="tx1"/>
              </a:solidFill>
              <a:latin typeface="Calibri" panose="020F0502020204030204" pitchFamily="34" charset="0"/>
              <a:cs typeface="Calibri" panose="020F0502020204030204" pitchFamily="34" charset="0"/>
            </a:endParaRPr>
          </a:p>
        </p:txBody>
      </p:sp>
      <p:pic>
        <p:nvPicPr>
          <p:cNvPr id="189" name="Google Shape;189;p15"/>
          <p:cNvPicPr preferRelativeResize="0">
            <a:picLocks noGrp="1"/>
          </p:cNvPicPr>
          <p:nvPr>
            <p:ph type="body" idx="1"/>
          </p:nvPr>
        </p:nvPicPr>
        <p:blipFill rotWithShape="1">
          <a:blip r:embed="rId3">
            <a:alphaModFix/>
          </a:blip>
          <a:srcRect/>
          <a:stretch/>
        </p:blipFill>
        <p:spPr>
          <a:xfrm>
            <a:off x="1600200" y="1846264"/>
            <a:ext cx="8991600" cy="44021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a:spLocks noGrp="1"/>
          </p:cNvSpPr>
          <p:nvPr>
            <p:ph type="title"/>
          </p:nvPr>
        </p:nvSpPr>
        <p:spPr>
          <a:xfrm>
            <a:off x="781235" y="263634"/>
            <a:ext cx="9086665" cy="988117"/>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Select on -&gt; I agree </a:t>
            </a:r>
            <a:endParaRPr dirty="0">
              <a:solidFill>
                <a:schemeClr val="tx1"/>
              </a:solidFill>
              <a:latin typeface="Calibri" panose="020F0502020204030204" pitchFamily="34" charset="0"/>
              <a:cs typeface="Calibri" panose="020F0502020204030204" pitchFamily="34" charset="0"/>
            </a:endParaRPr>
          </a:p>
        </p:txBody>
      </p:sp>
      <p:pic>
        <p:nvPicPr>
          <p:cNvPr id="195" name="Google Shape;195;p16"/>
          <p:cNvPicPr preferRelativeResize="0">
            <a:picLocks noGrp="1"/>
          </p:cNvPicPr>
          <p:nvPr>
            <p:ph type="body" idx="1"/>
          </p:nvPr>
        </p:nvPicPr>
        <p:blipFill rotWithShape="1">
          <a:blip r:embed="rId3">
            <a:alphaModFix/>
          </a:blip>
          <a:srcRect/>
          <a:stretch/>
        </p:blipFill>
        <p:spPr>
          <a:xfrm>
            <a:off x="1676400" y="1828800"/>
            <a:ext cx="8915400" cy="4495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7"/>
          <p:cNvPicPr preferRelativeResize="0"/>
          <p:nvPr/>
        </p:nvPicPr>
        <p:blipFill rotWithShape="1">
          <a:blip r:embed="rId3">
            <a:alphaModFix/>
          </a:blip>
          <a:srcRect/>
          <a:stretch/>
        </p:blipFill>
        <p:spPr>
          <a:xfrm>
            <a:off x="1524000" y="1066800"/>
            <a:ext cx="9144000" cy="5257800"/>
          </a:xfrm>
          <a:prstGeom prst="rect">
            <a:avLst/>
          </a:prstGeom>
          <a:noFill/>
          <a:ln>
            <a:noFill/>
          </a:ln>
        </p:spPr>
      </p:pic>
      <p:sp>
        <p:nvSpPr>
          <p:cNvPr id="201" name="Google Shape;201;p17"/>
          <p:cNvSpPr txBox="1"/>
          <p:nvPr/>
        </p:nvSpPr>
        <p:spPr>
          <a:xfrm>
            <a:off x="723900" y="263634"/>
            <a:ext cx="9144000" cy="498367"/>
          </a:xfrm>
          <a:prstGeom prst="rect">
            <a:avLst/>
          </a:prstGeom>
          <a:noFill/>
          <a:ln>
            <a:noFill/>
          </a:ln>
        </p:spPr>
        <p:txBody>
          <a:bodyPr spcFirstLastPara="1" wrap="square" lIns="91425" tIns="45700" rIns="91425" bIns="45700" anchor="t" anchorCtr="0">
            <a:normAutofit/>
          </a:bodyPr>
          <a:lstStyle/>
          <a:p>
            <a:pPr>
              <a:lnSpc>
                <a:spcPct val="85000"/>
              </a:lnSpc>
              <a:buClr>
                <a:srgbClr val="3F3F3F"/>
              </a:buClr>
              <a:buSzPts val="2800"/>
            </a:pPr>
            <a:r>
              <a:rPr lang="en-US" sz="2800" dirty="0">
                <a:solidFill>
                  <a:srgbClr val="3F3F3F"/>
                </a:solidFill>
                <a:latin typeface="Calibri"/>
                <a:ea typeface="Calibri"/>
                <a:cs typeface="Calibri"/>
                <a:sym typeface="Calibri"/>
              </a:rPr>
              <a:t>Select on -&gt; I accept -&gt; Finish </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701336" y="286606"/>
            <a:ext cx="9189424" cy="920758"/>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Restart the eclipse IDE</a:t>
            </a:r>
            <a:endParaRPr dirty="0">
              <a:solidFill>
                <a:schemeClr val="tx1"/>
              </a:solidFill>
              <a:latin typeface="Calibri" panose="020F0502020204030204" pitchFamily="34" charset="0"/>
              <a:cs typeface="Calibri" panose="020F0502020204030204" pitchFamily="34" charset="0"/>
            </a:endParaRPr>
          </a:p>
        </p:txBody>
      </p:sp>
      <p:pic>
        <p:nvPicPr>
          <p:cNvPr id="207" name="Google Shape;207;p18"/>
          <p:cNvPicPr preferRelativeResize="0">
            <a:picLocks noGrp="1"/>
          </p:cNvPicPr>
          <p:nvPr>
            <p:ph type="body" idx="1"/>
          </p:nvPr>
        </p:nvPicPr>
        <p:blipFill rotWithShape="1">
          <a:blip r:embed="rId3">
            <a:alphaModFix/>
          </a:blip>
          <a:srcRect/>
          <a:stretch/>
        </p:blipFill>
        <p:spPr>
          <a:xfrm>
            <a:off x="1600201" y="1846264"/>
            <a:ext cx="8915399" cy="44783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328474" y="286605"/>
            <a:ext cx="9562286" cy="556774"/>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Download the tomcat from the first link as shown</a:t>
            </a:r>
            <a:endParaRPr sz="2800" dirty="0">
              <a:solidFill>
                <a:schemeClr val="tx1"/>
              </a:solidFill>
              <a:latin typeface="Calibri" panose="020F0502020204030204" pitchFamily="34" charset="0"/>
              <a:cs typeface="Calibri" panose="020F0502020204030204" pitchFamily="34" charset="0"/>
            </a:endParaRPr>
          </a:p>
        </p:txBody>
      </p:sp>
      <p:sp>
        <p:nvSpPr>
          <p:cNvPr id="108" name="Google Shape;108;p2"/>
          <p:cNvSpPr txBox="1">
            <a:spLocks noGrp="1"/>
          </p:cNvSpPr>
          <p:nvPr>
            <p:ph type="body" idx="1"/>
          </p:nvPr>
        </p:nvSpPr>
        <p:spPr>
          <a:xfrm>
            <a:off x="2346960" y="1845734"/>
            <a:ext cx="7543801" cy="4023360"/>
          </a:xfrm>
          <a:prstGeom prst="rect">
            <a:avLst/>
          </a:prstGeom>
          <a:noFill/>
          <a:ln>
            <a:noFill/>
          </a:ln>
        </p:spPr>
        <p:txBody>
          <a:bodyPr spcFirstLastPara="1" vert="horz" wrap="square" lIns="0" tIns="45700" rIns="0" bIns="45700" rtlCol="0" anchor="t" anchorCtr="0">
            <a:normAutofit/>
          </a:bodyPr>
          <a:lstStyle/>
          <a:p>
            <a:pPr marL="91440" indent="0">
              <a:spcBef>
                <a:spcPts val="0"/>
              </a:spcBef>
              <a:buSzPts val="2000"/>
              <a:buNone/>
            </a:pPr>
            <a:endParaRPr/>
          </a:p>
        </p:txBody>
      </p:sp>
      <p:pic>
        <p:nvPicPr>
          <p:cNvPr id="109" name="Google Shape;109;p2"/>
          <p:cNvPicPr preferRelativeResize="0"/>
          <p:nvPr/>
        </p:nvPicPr>
        <p:blipFill rotWithShape="1">
          <a:blip r:embed="rId3">
            <a:alphaModFix/>
          </a:blip>
          <a:srcRect b="4694"/>
          <a:stretch/>
        </p:blipFill>
        <p:spPr>
          <a:xfrm>
            <a:off x="1524000" y="1285664"/>
            <a:ext cx="9144000" cy="4902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319596" y="286605"/>
            <a:ext cx="11558726" cy="601162"/>
          </a:xfrm>
          <a:prstGeom prst="rect">
            <a:avLst/>
          </a:prstGeom>
          <a:noFill/>
          <a:ln>
            <a:noFill/>
          </a:ln>
        </p:spPr>
        <p:txBody>
          <a:bodyPr spcFirstLastPara="1" vert="horz" wrap="square" lIns="91425" tIns="45700" rIns="91425" bIns="45700" rtlCol="0" anchor="b" anchorCtr="0">
            <a:normAutofit fontScale="90000"/>
          </a:bodyPr>
          <a:lstStyle/>
          <a:p>
            <a:pPr>
              <a:lnSpc>
                <a:spcPct val="85000"/>
              </a:lnSpc>
              <a:spcBef>
                <a:spcPts val="0"/>
              </a:spcBef>
              <a:buClr>
                <a:srgbClr val="3F3F3F"/>
              </a:buClr>
              <a:buSzPct val="100000"/>
            </a:pPr>
            <a:r>
              <a:rPr lang="en-US" sz="2800" dirty="0">
                <a:solidFill>
                  <a:schemeClr val="tx1"/>
                </a:solidFill>
                <a:latin typeface="Calibri" panose="020F0502020204030204" pitchFamily="34" charset="0"/>
                <a:cs typeface="Calibri" panose="020F0502020204030204" pitchFamily="34" charset="0"/>
              </a:rPr>
              <a:t>Click on the following link 64-bit windows zip to download the zip file</a:t>
            </a:r>
            <a:endParaRPr sz="2800" dirty="0">
              <a:solidFill>
                <a:schemeClr val="tx1"/>
              </a:solidFill>
              <a:latin typeface="Calibri" panose="020F0502020204030204" pitchFamily="34" charset="0"/>
              <a:cs typeface="Calibri" panose="020F0502020204030204" pitchFamily="34" charset="0"/>
            </a:endParaRPr>
          </a:p>
        </p:txBody>
      </p:sp>
      <p:sp>
        <p:nvSpPr>
          <p:cNvPr id="115" name="Google Shape;115;p3"/>
          <p:cNvSpPr txBox="1">
            <a:spLocks noGrp="1"/>
          </p:cNvSpPr>
          <p:nvPr>
            <p:ph type="body" idx="1"/>
          </p:nvPr>
        </p:nvSpPr>
        <p:spPr>
          <a:xfrm>
            <a:off x="2346960" y="1845734"/>
            <a:ext cx="7543801" cy="4023360"/>
          </a:xfrm>
          <a:prstGeom prst="rect">
            <a:avLst/>
          </a:prstGeom>
          <a:noFill/>
          <a:ln>
            <a:noFill/>
          </a:ln>
        </p:spPr>
        <p:txBody>
          <a:bodyPr spcFirstLastPara="1" vert="horz" wrap="square" lIns="0" tIns="45700" rIns="0" bIns="45700" rtlCol="0" anchor="t" anchorCtr="0">
            <a:normAutofit/>
          </a:bodyPr>
          <a:lstStyle/>
          <a:p>
            <a:pPr marL="91440" indent="0">
              <a:spcBef>
                <a:spcPts val="0"/>
              </a:spcBef>
              <a:buSzPts val="2000"/>
              <a:buNone/>
            </a:pPr>
            <a:endParaRPr/>
          </a:p>
        </p:txBody>
      </p:sp>
      <p:pic>
        <p:nvPicPr>
          <p:cNvPr id="116" name="Google Shape;116;p3"/>
          <p:cNvPicPr preferRelativeResize="0"/>
          <p:nvPr/>
        </p:nvPicPr>
        <p:blipFill rotWithShape="1">
          <a:blip r:embed="rId3">
            <a:alphaModFix/>
          </a:blip>
          <a:srcRect b="4782"/>
          <a:stretch/>
        </p:blipFill>
        <p:spPr>
          <a:xfrm>
            <a:off x="1546859" y="1219200"/>
            <a:ext cx="9144000" cy="48975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266329" y="240133"/>
            <a:ext cx="11816179" cy="780196"/>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We can view the downloaded file from Downloads folder as shown</a:t>
            </a:r>
            <a:endParaRPr sz="2800" dirty="0">
              <a:solidFill>
                <a:schemeClr val="tx1"/>
              </a:solidFill>
              <a:latin typeface="Calibri" panose="020F0502020204030204" pitchFamily="34" charset="0"/>
              <a:cs typeface="Calibri" panose="020F0502020204030204" pitchFamily="34" charset="0"/>
            </a:endParaRPr>
          </a:p>
        </p:txBody>
      </p:sp>
      <p:sp>
        <p:nvSpPr>
          <p:cNvPr id="122" name="Google Shape;122;p4"/>
          <p:cNvSpPr txBox="1">
            <a:spLocks noGrp="1"/>
          </p:cNvSpPr>
          <p:nvPr>
            <p:ph type="body" idx="1"/>
          </p:nvPr>
        </p:nvSpPr>
        <p:spPr>
          <a:xfrm>
            <a:off x="2346960" y="1845734"/>
            <a:ext cx="7543801" cy="4023360"/>
          </a:xfrm>
          <a:prstGeom prst="rect">
            <a:avLst/>
          </a:prstGeom>
          <a:noFill/>
          <a:ln>
            <a:noFill/>
          </a:ln>
        </p:spPr>
        <p:txBody>
          <a:bodyPr spcFirstLastPara="1" vert="horz" wrap="square" lIns="0" tIns="45700" rIns="0" bIns="45700" rtlCol="0" anchor="t" anchorCtr="0">
            <a:normAutofit/>
          </a:bodyPr>
          <a:lstStyle/>
          <a:p>
            <a:pPr marL="91440" indent="0">
              <a:spcBef>
                <a:spcPts val="0"/>
              </a:spcBef>
              <a:buSzPts val="2000"/>
              <a:buNone/>
            </a:pPr>
            <a:endParaRPr/>
          </a:p>
        </p:txBody>
      </p:sp>
      <p:pic>
        <p:nvPicPr>
          <p:cNvPr id="123" name="Google Shape;123;p4"/>
          <p:cNvPicPr preferRelativeResize="0"/>
          <p:nvPr/>
        </p:nvPicPr>
        <p:blipFill rotWithShape="1">
          <a:blip r:embed="rId3">
            <a:alphaModFix/>
          </a:blip>
          <a:srcRect b="57036"/>
          <a:stretch/>
        </p:blipFill>
        <p:spPr>
          <a:xfrm>
            <a:off x="1550709" y="1219200"/>
            <a:ext cx="9144000" cy="34279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5"/>
          <p:cNvPicPr preferRelativeResize="0"/>
          <p:nvPr/>
        </p:nvPicPr>
        <p:blipFill rotWithShape="1">
          <a:blip r:embed="rId3">
            <a:alphaModFix/>
          </a:blip>
          <a:srcRect b="42593"/>
          <a:stretch/>
        </p:blipFill>
        <p:spPr>
          <a:xfrm>
            <a:off x="1524000" y="857250"/>
            <a:ext cx="9144000" cy="5391150"/>
          </a:xfrm>
          <a:prstGeom prst="rect">
            <a:avLst/>
          </a:prstGeom>
          <a:noFill/>
          <a:ln>
            <a:noFill/>
          </a:ln>
        </p:spPr>
      </p:pic>
      <p:sp>
        <p:nvSpPr>
          <p:cNvPr id="129" name="Google Shape;129;p5"/>
          <p:cNvSpPr txBox="1"/>
          <p:nvPr/>
        </p:nvSpPr>
        <p:spPr>
          <a:xfrm>
            <a:off x="426128" y="77054"/>
            <a:ext cx="10089472"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solidFill>
                  <a:srgbClr val="3F3F3F"/>
                </a:solidFill>
                <a:latin typeface="Calibri"/>
                <a:ea typeface="Calibri"/>
                <a:cs typeface="Calibri"/>
                <a:sym typeface="Calibri"/>
              </a:rPr>
              <a:t>Unzip the downloaded file into the path shown</a:t>
            </a:r>
            <a:endParaRPr sz="2800" dirty="0">
              <a:solidFill>
                <a:srgbClr val="3F3F3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337351" y="286605"/>
            <a:ext cx="9553409" cy="703996"/>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To install Tomcat server into eclipse</a:t>
            </a:r>
            <a:endParaRPr dirty="0">
              <a:solidFill>
                <a:schemeClr val="tx1"/>
              </a:solidFill>
              <a:latin typeface="Calibri" panose="020F0502020204030204" pitchFamily="34" charset="0"/>
              <a:cs typeface="Calibri" panose="020F0502020204030204" pitchFamily="34" charset="0"/>
            </a:endParaRPr>
          </a:p>
        </p:txBody>
      </p:sp>
      <p:pic>
        <p:nvPicPr>
          <p:cNvPr id="147" name="Google Shape;147;p8"/>
          <p:cNvPicPr preferRelativeResize="0"/>
          <p:nvPr/>
        </p:nvPicPr>
        <p:blipFill rotWithShape="1">
          <a:blip r:embed="rId3">
            <a:alphaModFix/>
          </a:blip>
          <a:srcRect/>
          <a:stretch/>
        </p:blipFill>
        <p:spPr>
          <a:xfrm>
            <a:off x="1752601" y="1527191"/>
            <a:ext cx="8666871" cy="4741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F1E1-0BE4-4F6B-BE42-15A6C8442D6A}"/>
              </a:ext>
            </a:extLst>
          </p:cNvPr>
          <p:cNvSpPr>
            <a:spLocks noGrp="1"/>
          </p:cNvSpPr>
          <p:nvPr>
            <p:ph type="ctrTitle"/>
          </p:nvPr>
        </p:nvSpPr>
        <p:spPr/>
        <p:txBody>
          <a:bodyPr/>
          <a:lstStyle/>
          <a:p>
            <a:r>
              <a:rPr lang="en-US" dirty="0"/>
              <a:t>GIT Installation</a:t>
            </a:r>
            <a:endParaRPr lang="en-IN" dirty="0"/>
          </a:p>
        </p:txBody>
      </p:sp>
      <p:sp>
        <p:nvSpPr>
          <p:cNvPr id="3" name="Subtitle 2">
            <a:extLst>
              <a:ext uri="{FF2B5EF4-FFF2-40B4-BE49-F238E27FC236}">
                <a16:creationId xmlns:a16="http://schemas.microsoft.com/office/drawing/2014/main" id="{6B0EF7E6-4C94-4D94-B380-C2446703B579}"/>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51034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346229" y="286606"/>
            <a:ext cx="11611992" cy="965146"/>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Before installing server into eclipse, we need to add Java EE to the eclipse IDE</a:t>
            </a:r>
            <a:endParaRPr dirty="0">
              <a:solidFill>
                <a:schemeClr val="tx1"/>
              </a:solidFill>
              <a:latin typeface="Calibri" panose="020F0502020204030204" pitchFamily="34" charset="0"/>
              <a:cs typeface="Calibri" panose="020F0502020204030204" pitchFamily="34" charset="0"/>
            </a:endParaRPr>
          </a:p>
        </p:txBody>
      </p:sp>
      <p:pic>
        <p:nvPicPr>
          <p:cNvPr id="153" name="Google Shape;153;p9"/>
          <p:cNvPicPr preferRelativeResize="0">
            <a:picLocks noGrp="1"/>
          </p:cNvPicPr>
          <p:nvPr>
            <p:ph type="body" idx="1"/>
          </p:nvPr>
        </p:nvPicPr>
        <p:blipFill rotWithShape="1">
          <a:blip r:embed="rId3">
            <a:alphaModFix/>
          </a:blip>
          <a:srcRect/>
          <a:stretch/>
        </p:blipFill>
        <p:spPr>
          <a:xfrm>
            <a:off x="1524001" y="1846264"/>
            <a:ext cx="9067799" cy="44783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239697" y="286606"/>
            <a:ext cx="11825056" cy="920758"/>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Click on the drop down menu in Work with and select the following from the list</a:t>
            </a:r>
            <a:endParaRPr dirty="0">
              <a:solidFill>
                <a:schemeClr val="tx1"/>
              </a:solidFill>
              <a:latin typeface="Calibri" panose="020F0502020204030204" pitchFamily="34" charset="0"/>
              <a:cs typeface="Calibri" panose="020F0502020204030204" pitchFamily="34" charset="0"/>
            </a:endParaRPr>
          </a:p>
        </p:txBody>
      </p:sp>
      <p:pic>
        <p:nvPicPr>
          <p:cNvPr id="159" name="Google Shape;159;p10"/>
          <p:cNvPicPr preferRelativeResize="0">
            <a:picLocks noGrp="1"/>
          </p:cNvPicPr>
          <p:nvPr>
            <p:ph type="body" idx="1"/>
          </p:nvPr>
        </p:nvPicPr>
        <p:blipFill rotWithShape="1">
          <a:blip r:embed="rId3">
            <a:alphaModFix/>
          </a:blip>
          <a:srcRect/>
          <a:stretch/>
        </p:blipFill>
        <p:spPr>
          <a:xfrm>
            <a:off x="1524000" y="1828800"/>
            <a:ext cx="9144000" cy="4495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1"/>
          <p:cNvSpPr txBox="1">
            <a:spLocks noGrp="1"/>
          </p:cNvSpPr>
          <p:nvPr>
            <p:ph type="title"/>
          </p:nvPr>
        </p:nvSpPr>
        <p:spPr>
          <a:xfrm>
            <a:off x="168676" y="286606"/>
            <a:ext cx="11931588" cy="1195966"/>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Check the </a:t>
            </a:r>
            <a:r>
              <a:rPr lang="en-US" sz="2800" dirty="0" err="1">
                <a:solidFill>
                  <a:schemeClr val="tx1"/>
                </a:solidFill>
                <a:latin typeface="Calibri" panose="020F0502020204030204" pitchFamily="34" charset="0"/>
                <a:cs typeface="Calibri" panose="020F0502020204030204" pitchFamily="34" charset="0"/>
              </a:rPr>
              <a:t>Web,XML,JAVA</a:t>
            </a:r>
            <a:r>
              <a:rPr lang="en-US" sz="2800" dirty="0">
                <a:solidFill>
                  <a:schemeClr val="tx1"/>
                </a:solidFill>
                <a:latin typeface="Calibri" panose="020F0502020204030204" pitchFamily="34" charset="0"/>
                <a:cs typeface="Calibri" panose="020F0502020204030204" pitchFamily="34" charset="0"/>
              </a:rPr>
              <a:t> EE box to install the latest software into eclipse in order to execute the dynamic web projects, maven web projects. Etc.</a:t>
            </a:r>
            <a:endParaRPr dirty="0">
              <a:solidFill>
                <a:schemeClr val="tx1"/>
              </a:solidFill>
              <a:latin typeface="Calibri" panose="020F0502020204030204" pitchFamily="34" charset="0"/>
              <a:cs typeface="Calibri" panose="020F0502020204030204" pitchFamily="34" charset="0"/>
            </a:endParaRPr>
          </a:p>
        </p:txBody>
      </p:sp>
      <p:pic>
        <p:nvPicPr>
          <p:cNvPr id="165" name="Google Shape;165;p11"/>
          <p:cNvPicPr preferRelativeResize="0">
            <a:picLocks noGrp="1"/>
          </p:cNvPicPr>
          <p:nvPr>
            <p:ph type="body" idx="1"/>
          </p:nvPr>
        </p:nvPicPr>
        <p:blipFill rotWithShape="1">
          <a:blip r:embed="rId3">
            <a:alphaModFix/>
          </a:blip>
          <a:srcRect/>
          <a:stretch/>
        </p:blipFill>
        <p:spPr>
          <a:xfrm>
            <a:off x="1524000" y="1828800"/>
            <a:ext cx="9067800" cy="449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363984" y="286606"/>
            <a:ext cx="11620870" cy="1027290"/>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Since we develop only Maven web project in DevOps, we can only check the shown two and click on next</a:t>
            </a:r>
            <a:endParaRPr dirty="0">
              <a:solidFill>
                <a:schemeClr val="tx1"/>
              </a:solidFill>
              <a:latin typeface="Calibri" panose="020F0502020204030204" pitchFamily="34" charset="0"/>
              <a:cs typeface="Calibri" panose="020F0502020204030204" pitchFamily="34" charset="0"/>
            </a:endParaRPr>
          </a:p>
        </p:txBody>
      </p:sp>
      <p:pic>
        <p:nvPicPr>
          <p:cNvPr id="171" name="Google Shape;171;p12"/>
          <p:cNvPicPr preferRelativeResize="0">
            <a:picLocks noGrp="1"/>
          </p:cNvPicPr>
          <p:nvPr>
            <p:ph type="body" idx="1"/>
          </p:nvPr>
        </p:nvPicPr>
        <p:blipFill rotWithShape="1">
          <a:blip r:embed="rId3">
            <a:alphaModFix/>
          </a:blip>
          <a:srcRect/>
          <a:stretch/>
        </p:blipFill>
        <p:spPr>
          <a:xfrm>
            <a:off x="1524000" y="1828800"/>
            <a:ext cx="9067800" cy="4495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292963" y="286606"/>
            <a:ext cx="10679837" cy="823104"/>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Here enable the JST Adapter and JST server adapter</a:t>
            </a:r>
            <a:endParaRPr dirty="0">
              <a:solidFill>
                <a:schemeClr val="tx1"/>
              </a:solidFill>
              <a:latin typeface="Calibri" panose="020F0502020204030204" pitchFamily="34" charset="0"/>
              <a:cs typeface="Calibri" panose="020F0502020204030204" pitchFamily="34" charset="0"/>
            </a:endParaRPr>
          </a:p>
        </p:txBody>
      </p:sp>
      <p:pic>
        <p:nvPicPr>
          <p:cNvPr id="177" name="Google Shape;177;p13"/>
          <p:cNvPicPr preferRelativeResize="0">
            <a:picLocks noGrp="1"/>
          </p:cNvPicPr>
          <p:nvPr>
            <p:ph type="body" idx="1"/>
          </p:nvPr>
        </p:nvPicPr>
        <p:blipFill rotWithShape="1">
          <a:blip r:embed="rId3">
            <a:alphaModFix/>
          </a:blip>
          <a:srcRect/>
          <a:stretch/>
        </p:blipFill>
        <p:spPr>
          <a:xfrm>
            <a:off x="1600200" y="1828800"/>
            <a:ext cx="8991600" cy="4495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816746" y="286605"/>
            <a:ext cx="9074014" cy="84085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Install them </a:t>
            </a:r>
            <a:endParaRPr dirty="0">
              <a:solidFill>
                <a:schemeClr val="tx1"/>
              </a:solidFill>
              <a:latin typeface="Calibri" panose="020F0502020204030204" pitchFamily="34" charset="0"/>
              <a:cs typeface="Calibri" panose="020F0502020204030204" pitchFamily="34" charset="0"/>
            </a:endParaRPr>
          </a:p>
        </p:txBody>
      </p:sp>
      <p:pic>
        <p:nvPicPr>
          <p:cNvPr id="183" name="Google Shape;183;p14"/>
          <p:cNvPicPr preferRelativeResize="0">
            <a:picLocks noGrp="1"/>
          </p:cNvPicPr>
          <p:nvPr>
            <p:ph type="body" idx="1"/>
          </p:nvPr>
        </p:nvPicPr>
        <p:blipFill rotWithShape="1">
          <a:blip r:embed="rId3">
            <a:alphaModFix/>
          </a:blip>
          <a:srcRect/>
          <a:stretch/>
        </p:blipFill>
        <p:spPr>
          <a:xfrm>
            <a:off x="1600200" y="1828800"/>
            <a:ext cx="8991600" cy="4495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417250" y="286605"/>
            <a:ext cx="9473510" cy="68993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Click on -&gt; Next</a:t>
            </a:r>
            <a:endParaRPr dirty="0">
              <a:solidFill>
                <a:schemeClr val="tx1"/>
              </a:solidFill>
              <a:latin typeface="Calibri" panose="020F0502020204030204" pitchFamily="34" charset="0"/>
              <a:cs typeface="Calibri" panose="020F0502020204030204" pitchFamily="34" charset="0"/>
            </a:endParaRPr>
          </a:p>
        </p:txBody>
      </p:sp>
      <p:pic>
        <p:nvPicPr>
          <p:cNvPr id="189" name="Google Shape;189;p15"/>
          <p:cNvPicPr preferRelativeResize="0">
            <a:picLocks noGrp="1"/>
          </p:cNvPicPr>
          <p:nvPr>
            <p:ph type="body" idx="1"/>
          </p:nvPr>
        </p:nvPicPr>
        <p:blipFill rotWithShape="1">
          <a:blip r:embed="rId3">
            <a:alphaModFix/>
          </a:blip>
          <a:srcRect/>
          <a:stretch/>
        </p:blipFill>
        <p:spPr>
          <a:xfrm>
            <a:off x="1600200" y="1846264"/>
            <a:ext cx="8991600" cy="44021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a:spLocks noGrp="1"/>
          </p:cNvSpPr>
          <p:nvPr>
            <p:ph type="title"/>
          </p:nvPr>
        </p:nvSpPr>
        <p:spPr>
          <a:xfrm>
            <a:off x="275208" y="263634"/>
            <a:ext cx="9592692" cy="79280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Select on -&gt; I agree </a:t>
            </a:r>
            <a:endParaRPr dirty="0">
              <a:solidFill>
                <a:schemeClr val="tx1"/>
              </a:solidFill>
              <a:latin typeface="Calibri" panose="020F0502020204030204" pitchFamily="34" charset="0"/>
              <a:cs typeface="Calibri" panose="020F0502020204030204" pitchFamily="34" charset="0"/>
            </a:endParaRPr>
          </a:p>
        </p:txBody>
      </p:sp>
      <p:pic>
        <p:nvPicPr>
          <p:cNvPr id="195" name="Google Shape;195;p16"/>
          <p:cNvPicPr preferRelativeResize="0">
            <a:picLocks noGrp="1"/>
          </p:cNvPicPr>
          <p:nvPr>
            <p:ph type="body" idx="1"/>
          </p:nvPr>
        </p:nvPicPr>
        <p:blipFill rotWithShape="1">
          <a:blip r:embed="rId3">
            <a:alphaModFix/>
          </a:blip>
          <a:srcRect/>
          <a:stretch/>
        </p:blipFill>
        <p:spPr>
          <a:xfrm>
            <a:off x="1676400" y="1828800"/>
            <a:ext cx="8915400" cy="449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7"/>
          <p:cNvPicPr preferRelativeResize="0"/>
          <p:nvPr/>
        </p:nvPicPr>
        <p:blipFill rotWithShape="1">
          <a:blip r:embed="rId3">
            <a:alphaModFix/>
          </a:blip>
          <a:srcRect/>
          <a:stretch/>
        </p:blipFill>
        <p:spPr>
          <a:xfrm>
            <a:off x="1524000" y="1066800"/>
            <a:ext cx="9144000" cy="5257800"/>
          </a:xfrm>
          <a:prstGeom prst="rect">
            <a:avLst/>
          </a:prstGeom>
          <a:noFill/>
          <a:ln>
            <a:noFill/>
          </a:ln>
        </p:spPr>
      </p:pic>
      <p:sp>
        <p:nvSpPr>
          <p:cNvPr id="201" name="Google Shape;201;p17"/>
          <p:cNvSpPr txBox="1"/>
          <p:nvPr/>
        </p:nvSpPr>
        <p:spPr>
          <a:xfrm>
            <a:off x="630315" y="263634"/>
            <a:ext cx="9237585" cy="498367"/>
          </a:xfrm>
          <a:prstGeom prst="rect">
            <a:avLst/>
          </a:prstGeom>
          <a:noFill/>
          <a:ln>
            <a:noFill/>
          </a:ln>
        </p:spPr>
        <p:txBody>
          <a:bodyPr spcFirstLastPara="1" wrap="square" lIns="91425" tIns="45700" rIns="91425" bIns="45700" anchor="t" anchorCtr="0">
            <a:normAutofit/>
          </a:bodyPr>
          <a:lstStyle/>
          <a:p>
            <a:pPr>
              <a:lnSpc>
                <a:spcPct val="85000"/>
              </a:lnSpc>
              <a:buClr>
                <a:srgbClr val="3F3F3F"/>
              </a:buClr>
              <a:buSzPts val="2800"/>
            </a:pPr>
            <a:r>
              <a:rPr lang="en-US" sz="2800" dirty="0">
                <a:solidFill>
                  <a:srgbClr val="3F3F3F"/>
                </a:solidFill>
                <a:latin typeface="Calibri"/>
                <a:ea typeface="Calibri"/>
                <a:cs typeface="Calibri"/>
                <a:sym typeface="Calibri"/>
              </a:rPr>
              <a:t>Select on -&gt; I accept -&gt; Finish </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408373" y="286605"/>
            <a:ext cx="9482387" cy="72544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Restart the eclipse IDE</a:t>
            </a:r>
            <a:endParaRPr dirty="0">
              <a:solidFill>
                <a:schemeClr val="tx1"/>
              </a:solidFill>
              <a:latin typeface="Calibri" panose="020F0502020204030204" pitchFamily="34" charset="0"/>
              <a:cs typeface="Calibri" panose="020F0502020204030204" pitchFamily="34" charset="0"/>
            </a:endParaRPr>
          </a:p>
        </p:txBody>
      </p:sp>
      <p:pic>
        <p:nvPicPr>
          <p:cNvPr id="207" name="Google Shape;207;p18"/>
          <p:cNvPicPr preferRelativeResize="0">
            <a:picLocks noGrp="1"/>
          </p:cNvPicPr>
          <p:nvPr>
            <p:ph type="body" idx="1"/>
          </p:nvPr>
        </p:nvPicPr>
        <p:blipFill rotWithShape="1">
          <a:blip r:embed="rId3">
            <a:alphaModFix/>
          </a:blip>
          <a:srcRect/>
          <a:stretch/>
        </p:blipFill>
        <p:spPr>
          <a:xfrm>
            <a:off x="1600201" y="1846264"/>
            <a:ext cx="8915399" cy="44783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LINUX</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9" y="5859261"/>
            <a:ext cx="8915400" cy="817685"/>
          </a:xfrm>
        </p:spPr>
        <p:txBody>
          <a:bodyPr>
            <a:normAutofit/>
          </a:bodyPr>
          <a:lstStyle/>
          <a:p>
            <a:r>
              <a:rPr lang="en-US" dirty="0"/>
              <a:t>We can download and install Git from the above website for Linux environment</a:t>
            </a:r>
            <a:endParaRPr lang="en-IN" dirty="0"/>
          </a:p>
        </p:txBody>
      </p:sp>
      <p:pic>
        <p:nvPicPr>
          <p:cNvPr id="4" name="Picture 3">
            <a:extLst>
              <a:ext uri="{FF2B5EF4-FFF2-40B4-BE49-F238E27FC236}">
                <a16:creationId xmlns:a16="http://schemas.microsoft.com/office/drawing/2014/main" id="{750B3F42-8369-43BD-A6CF-53315CB6FAE7}"/>
              </a:ext>
            </a:extLst>
          </p:cNvPr>
          <p:cNvPicPr>
            <a:picLocks noChangeAspect="1"/>
          </p:cNvPicPr>
          <p:nvPr/>
        </p:nvPicPr>
        <p:blipFill>
          <a:blip r:embed="rId2" cstate="print"/>
          <a:srcRect t="4330" b="3875"/>
          <a:stretch>
            <a:fillRect/>
          </a:stretch>
        </p:blipFill>
        <p:spPr>
          <a:xfrm>
            <a:off x="1677879" y="689325"/>
            <a:ext cx="9126245" cy="5169936"/>
          </a:xfrm>
          <a:prstGeom prst="rect">
            <a:avLst/>
          </a:prstGeom>
          <a:noFill/>
          <a:ln w="9525">
            <a:noFill/>
            <a:miter lim="800000"/>
            <a:headEnd/>
            <a:tailEnd/>
          </a:ln>
        </p:spPr>
      </p:pic>
    </p:spTree>
    <p:extLst>
      <p:ext uri="{BB962C8B-B14F-4D97-AF65-F5344CB8AC3E}">
        <p14:creationId xmlns:p14="http://schemas.microsoft.com/office/powerpoint/2010/main" val="34906214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337351" y="286605"/>
            <a:ext cx="11727402" cy="1009535"/>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After the shown installation, check whether server is available in eclipse as shown</a:t>
            </a:r>
            <a:endParaRPr dirty="0">
              <a:solidFill>
                <a:schemeClr val="tx1"/>
              </a:solidFill>
              <a:latin typeface="Calibri" panose="020F0502020204030204" pitchFamily="34" charset="0"/>
              <a:cs typeface="Calibri" panose="020F0502020204030204" pitchFamily="34" charset="0"/>
            </a:endParaRPr>
          </a:p>
        </p:txBody>
      </p:sp>
      <p:pic>
        <p:nvPicPr>
          <p:cNvPr id="213" name="Google Shape;213;p19"/>
          <p:cNvPicPr preferRelativeResize="0">
            <a:picLocks noGrp="1"/>
          </p:cNvPicPr>
          <p:nvPr>
            <p:ph type="body" idx="1"/>
          </p:nvPr>
        </p:nvPicPr>
        <p:blipFill rotWithShape="1">
          <a:blip r:embed="rId3">
            <a:alphaModFix/>
          </a:blip>
          <a:srcRect/>
          <a:stretch/>
        </p:blipFill>
        <p:spPr>
          <a:xfrm>
            <a:off x="1600201" y="1846264"/>
            <a:ext cx="8915399" cy="44021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0"/>
          <p:cNvSpPr txBox="1">
            <a:spLocks noGrp="1"/>
          </p:cNvSpPr>
          <p:nvPr>
            <p:ph type="title"/>
          </p:nvPr>
        </p:nvSpPr>
        <p:spPr>
          <a:xfrm>
            <a:off x="470517" y="286606"/>
            <a:ext cx="9420243" cy="610040"/>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In Show View, we can now see Servers</a:t>
            </a:r>
            <a:endParaRPr dirty="0">
              <a:solidFill>
                <a:schemeClr val="tx1"/>
              </a:solidFill>
              <a:latin typeface="Calibri" panose="020F0502020204030204" pitchFamily="34" charset="0"/>
              <a:cs typeface="Calibri" panose="020F0502020204030204" pitchFamily="34" charset="0"/>
            </a:endParaRPr>
          </a:p>
        </p:txBody>
      </p:sp>
      <p:pic>
        <p:nvPicPr>
          <p:cNvPr id="219" name="Google Shape;219;p20"/>
          <p:cNvPicPr preferRelativeResize="0">
            <a:picLocks noGrp="1"/>
          </p:cNvPicPr>
          <p:nvPr>
            <p:ph type="body" idx="1"/>
          </p:nvPr>
        </p:nvPicPr>
        <p:blipFill rotWithShape="1">
          <a:blip r:embed="rId3">
            <a:alphaModFix/>
          </a:blip>
          <a:srcRect/>
          <a:stretch/>
        </p:blipFill>
        <p:spPr>
          <a:xfrm>
            <a:off x="1600201" y="1846264"/>
            <a:ext cx="9067799" cy="44783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1"/>
          <p:cNvSpPr txBox="1">
            <a:spLocks noGrp="1"/>
          </p:cNvSpPr>
          <p:nvPr>
            <p:ph type="title"/>
          </p:nvPr>
        </p:nvSpPr>
        <p:spPr>
          <a:xfrm>
            <a:off x="426128" y="286605"/>
            <a:ext cx="9464632" cy="72544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Click on Apache folder</a:t>
            </a:r>
            <a:endParaRPr dirty="0">
              <a:solidFill>
                <a:schemeClr val="tx1"/>
              </a:solidFill>
              <a:latin typeface="Calibri" panose="020F0502020204030204" pitchFamily="34" charset="0"/>
              <a:cs typeface="Calibri" panose="020F0502020204030204" pitchFamily="34" charset="0"/>
            </a:endParaRPr>
          </a:p>
        </p:txBody>
      </p:sp>
      <p:pic>
        <p:nvPicPr>
          <p:cNvPr id="225" name="Google Shape;225;p21"/>
          <p:cNvPicPr preferRelativeResize="0">
            <a:picLocks noGrp="1"/>
          </p:cNvPicPr>
          <p:nvPr>
            <p:ph type="body" idx="1"/>
          </p:nvPr>
        </p:nvPicPr>
        <p:blipFill rotWithShape="1">
          <a:blip r:embed="rId3">
            <a:alphaModFix/>
          </a:blip>
          <a:srcRect/>
          <a:stretch/>
        </p:blipFill>
        <p:spPr>
          <a:xfrm>
            <a:off x="1600200" y="1828800"/>
            <a:ext cx="8915400" cy="441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2"/>
          <p:cNvSpPr txBox="1">
            <a:spLocks noGrp="1"/>
          </p:cNvSpPr>
          <p:nvPr>
            <p:ph type="title"/>
          </p:nvPr>
        </p:nvSpPr>
        <p:spPr>
          <a:xfrm>
            <a:off x="355107" y="286605"/>
            <a:ext cx="11505460" cy="84085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Browse the Tomcat folder available in your local system as shown</a:t>
            </a:r>
            <a:endParaRPr dirty="0">
              <a:solidFill>
                <a:schemeClr val="tx1"/>
              </a:solidFill>
              <a:latin typeface="Calibri" panose="020F0502020204030204" pitchFamily="34" charset="0"/>
              <a:cs typeface="Calibri" panose="020F0502020204030204" pitchFamily="34" charset="0"/>
            </a:endParaRPr>
          </a:p>
        </p:txBody>
      </p:sp>
      <p:pic>
        <p:nvPicPr>
          <p:cNvPr id="231" name="Google Shape;231;p22"/>
          <p:cNvPicPr preferRelativeResize="0">
            <a:picLocks noGrp="1"/>
          </p:cNvPicPr>
          <p:nvPr>
            <p:ph type="body" idx="1"/>
          </p:nvPr>
        </p:nvPicPr>
        <p:blipFill rotWithShape="1">
          <a:blip r:embed="rId3">
            <a:alphaModFix/>
          </a:blip>
          <a:srcRect/>
          <a:stretch/>
        </p:blipFill>
        <p:spPr>
          <a:xfrm>
            <a:off x="1600201" y="1846264"/>
            <a:ext cx="8991599" cy="44021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417250" y="286606"/>
            <a:ext cx="9473510" cy="752082"/>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Select Tomcat V 9 as shown</a:t>
            </a:r>
            <a:endParaRPr dirty="0">
              <a:solidFill>
                <a:schemeClr val="tx1"/>
              </a:solidFill>
              <a:latin typeface="Calibri" panose="020F0502020204030204" pitchFamily="34" charset="0"/>
              <a:cs typeface="Calibri" panose="020F0502020204030204" pitchFamily="34" charset="0"/>
            </a:endParaRPr>
          </a:p>
        </p:txBody>
      </p:sp>
      <p:pic>
        <p:nvPicPr>
          <p:cNvPr id="237" name="Google Shape;237;p23"/>
          <p:cNvPicPr preferRelativeResize="0">
            <a:picLocks noGrp="1"/>
          </p:cNvPicPr>
          <p:nvPr>
            <p:ph type="body" idx="1"/>
          </p:nvPr>
        </p:nvPicPr>
        <p:blipFill rotWithShape="1">
          <a:blip r:embed="rId3">
            <a:alphaModFix/>
          </a:blip>
          <a:srcRect/>
          <a:stretch/>
        </p:blipFill>
        <p:spPr>
          <a:xfrm>
            <a:off x="1600200" y="1791566"/>
            <a:ext cx="8915400" cy="44568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4"/>
          <p:cNvSpPr txBox="1">
            <a:spLocks noGrp="1"/>
          </p:cNvSpPr>
          <p:nvPr>
            <p:ph type="title"/>
          </p:nvPr>
        </p:nvSpPr>
        <p:spPr>
          <a:xfrm>
            <a:off x="328473" y="286606"/>
            <a:ext cx="11425561" cy="1036168"/>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From now on we can start Tomcat server from Eclipse IDE as shown</a:t>
            </a:r>
            <a:endParaRPr dirty="0">
              <a:solidFill>
                <a:schemeClr val="tx1"/>
              </a:solidFill>
              <a:latin typeface="Calibri" panose="020F0502020204030204" pitchFamily="34" charset="0"/>
              <a:cs typeface="Calibri" panose="020F0502020204030204" pitchFamily="34" charset="0"/>
            </a:endParaRPr>
          </a:p>
        </p:txBody>
      </p:sp>
      <p:pic>
        <p:nvPicPr>
          <p:cNvPr id="243" name="Google Shape;243;p24"/>
          <p:cNvPicPr preferRelativeResize="0">
            <a:picLocks noGrp="1"/>
          </p:cNvPicPr>
          <p:nvPr>
            <p:ph type="body" idx="1"/>
          </p:nvPr>
        </p:nvPicPr>
        <p:blipFill rotWithShape="1">
          <a:blip r:embed="rId3">
            <a:alphaModFix/>
          </a:blip>
          <a:srcRect/>
          <a:stretch/>
        </p:blipFill>
        <p:spPr>
          <a:xfrm>
            <a:off x="1600200" y="1828800"/>
            <a:ext cx="8915400" cy="4495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p:nvPr/>
        </p:nvSpPr>
        <p:spPr>
          <a:xfrm>
            <a:off x="2286001" y="2286000"/>
            <a:ext cx="185178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Calibri"/>
                <a:ea typeface="Calibri"/>
                <a:cs typeface="Calibri"/>
                <a:sym typeface="Calibri"/>
              </a:rPr>
              <a:t>Double click on it </a:t>
            </a:r>
            <a:endParaRPr/>
          </a:p>
        </p:txBody>
      </p:sp>
      <p:sp>
        <p:nvSpPr>
          <p:cNvPr id="249" name="Google Shape;249;p25"/>
          <p:cNvSpPr txBox="1">
            <a:spLocks noGrp="1"/>
          </p:cNvSpPr>
          <p:nvPr>
            <p:ph type="title"/>
          </p:nvPr>
        </p:nvSpPr>
        <p:spPr>
          <a:xfrm>
            <a:off x="248575" y="286605"/>
            <a:ext cx="9642185" cy="68993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We can now see that the server is started</a:t>
            </a:r>
            <a:endParaRPr dirty="0">
              <a:solidFill>
                <a:schemeClr val="tx1"/>
              </a:solidFill>
              <a:latin typeface="Calibri" panose="020F0502020204030204" pitchFamily="34" charset="0"/>
              <a:cs typeface="Calibri" panose="020F0502020204030204" pitchFamily="34" charset="0"/>
            </a:endParaRPr>
          </a:p>
        </p:txBody>
      </p:sp>
      <p:pic>
        <p:nvPicPr>
          <p:cNvPr id="250" name="Google Shape;250;p25"/>
          <p:cNvPicPr preferRelativeResize="0">
            <a:picLocks noGrp="1"/>
          </p:cNvPicPr>
          <p:nvPr>
            <p:ph type="body" idx="1"/>
          </p:nvPr>
        </p:nvPicPr>
        <p:blipFill rotWithShape="1">
          <a:blip r:embed="rId3">
            <a:alphaModFix/>
          </a:blip>
          <a:srcRect/>
          <a:stretch/>
        </p:blipFill>
        <p:spPr>
          <a:xfrm>
            <a:off x="1600201" y="1846264"/>
            <a:ext cx="8915399" cy="440213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cxnSp>
        <p:nvCxnSpPr>
          <p:cNvPr id="255" name="Google Shape;255;p26"/>
          <p:cNvCxnSpPr/>
          <p:nvPr/>
        </p:nvCxnSpPr>
        <p:spPr>
          <a:xfrm flipH="1">
            <a:off x="2286000" y="3276600"/>
            <a:ext cx="609600" cy="381000"/>
          </a:xfrm>
          <a:prstGeom prst="straightConnector1">
            <a:avLst/>
          </a:prstGeom>
          <a:noFill/>
          <a:ln w="12700" cap="flat" cmpd="sng">
            <a:solidFill>
              <a:schemeClr val="accent1"/>
            </a:solidFill>
            <a:prstDash val="solid"/>
            <a:round/>
            <a:headEnd type="none" w="sm" len="sm"/>
            <a:tailEnd type="stealth" w="med" len="med"/>
          </a:ln>
        </p:spPr>
      </p:cxnSp>
      <p:sp>
        <p:nvSpPr>
          <p:cNvPr id="256" name="Google Shape;256;p26"/>
          <p:cNvSpPr txBox="1">
            <a:spLocks noGrp="1"/>
          </p:cNvSpPr>
          <p:nvPr>
            <p:ph type="title"/>
          </p:nvPr>
        </p:nvSpPr>
        <p:spPr>
          <a:xfrm>
            <a:off x="275208" y="286606"/>
            <a:ext cx="11718524" cy="982902"/>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The next step is to change the port number of the Tomcat as Jenkins uses 8080, as shown</a:t>
            </a:r>
            <a:endParaRPr dirty="0">
              <a:solidFill>
                <a:schemeClr val="tx1"/>
              </a:solidFill>
              <a:latin typeface="Calibri" panose="020F0502020204030204" pitchFamily="34" charset="0"/>
              <a:cs typeface="Calibri" panose="020F0502020204030204" pitchFamily="34" charset="0"/>
            </a:endParaRPr>
          </a:p>
        </p:txBody>
      </p:sp>
      <p:pic>
        <p:nvPicPr>
          <p:cNvPr id="257" name="Google Shape;257;p26"/>
          <p:cNvPicPr preferRelativeResize="0">
            <a:picLocks noGrp="1"/>
          </p:cNvPicPr>
          <p:nvPr>
            <p:ph type="body" idx="1"/>
          </p:nvPr>
        </p:nvPicPr>
        <p:blipFill rotWithShape="1">
          <a:blip r:embed="rId3">
            <a:alphaModFix/>
          </a:blip>
          <a:srcRect/>
          <a:stretch/>
        </p:blipFill>
        <p:spPr>
          <a:xfrm>
            <a:off x="1524000" y="1828800"/>
            <a:ext cx="9067800" cy="4495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cxnSp>
        <p:nvCxnSpPr>
          <p:cNvPr id="262" name="Google Shape;262;p27"/>
          <p:cNvCxnSpPr/>
          <p:nvPr/>
        </p:nvCxnSpPr>
        <p:spPr>
          <a:xfrm>
            <a:off x="4800600" y="3687418"/>
            <a:ext cx="762000" cy="351183"/>
          </a:xfrm>
          <a:prstGeom prst="straightConnector1">
            <a:avLst/>
          </a:prstGeom>
          <a:noFill/>
          <a:ln w="12700" cap="flat" cmpd="sng">
            <a:solidFill>
              <a:schemeClr val="accent1"/>
            </a:solidFill>
            <a:prstDash val="solid"/>
            <a:round/>
            <a:headEnd type="none" w="sm" len="sm"/>
            <a:tailEnd type="stealth" w="med" len="med"/>
          </a:ln>
        </p:spPr>
      </p:cxnSp>
      <p:sp>
        <p:nvSpPr>
          <p:cNvPr id="263" name="Google Shape;263;p27"/>
          <p:cNvSpPr txBox="1">
            <a:spLocks noGrp="1"/>
          </p:cNvSpPr>
          <p:nvPr>
            <p:ph type="title"/>
          </p:nvPr>
        </p:nvSpPr>
        <p:spPr>
          <a:xfrm>
            <a:off x="275208" y="286605"/>
            <a:ext cx="9615552" cy="725449"/>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In server locations make sure second option is selected</a:t>
            </a:r>
            <a:endParaRPr dirty="0">
              <a:solidFill>
                <a:schemeClr val="tx1"/>
              </a:solidFill>
              <a:latin typeface="Calibri" panose="020F0502020204030204" pitchFamily="34" charset="0"/>
              <a:cs typeface="Calibri" panose="020F0502020204030204" pitchFamily="34" charset="0"/>
            </a:endParaRPr>
          </a:p>
        </p:txBody>
      </p:sp>
      <p:pic>
        <p:nvPicPr>
          <p:cNvPr id="264" name="Google Shape;264;p27"/>
          <p:cNvPicPr preferRelativeResize="0">
            <a:picLocks noGrp="1"/>
          </p:cNvPicPr>
          <p:nvPr>
            <p:ph type="body" idx="1"/>
          </p:nvPr>
        </p:nvPicPr>
        <p:blipFill rotWithShape="1">
          <a:blip r:embed="rId3">
            <a:alphaModFix/>
          </a:blip>
          <a:srcRect/>
          <a:stretch/>
        </p:blipFill>
        <p:spPr>
          <a:xfrm>
            <a:off x="1600201" y="1846264"/>
            <a:ext cx="8915399" cy="44783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txBox="1"/>
          <p:nvPr/>
        </p:nvSpPr>
        <p:spPr>
          <a:xfrm>
            <a:off x="1600200" y="1066801"/>
            <a:ext cx="9621386" cy="3785611"/>
          </a:xfrm>
          <a:prstGeom prst="rect">
            <a:avLst/>
          </a:prstGeom>
          <a:noFill/>
          <a:ln>
            <a:noFill/>
          </a:ln>
        </p:spPr>
        <p:txBody>
          <a:bodyPr spcFirstLastPara="1" wrap="square" lIns="91425" tIns="45700" rIns="91425" bIns="45700" anchor="t" anchorCtr="0">
            <a:spAutoFit/>
          </a:bodyPr>
          <a:lstStyle/>
          <a:p>
            <a:pPr>
              <a:lnSpc>
                <a:spcPct val="150000"/>
              </a:lnSpc>
            </a:pPr>
            <a:r>
              <a:rPr lang="en-US" sz="3200">
                <a:solidFill>
                  <a:schemeClr val="dk1"/>
                </a:solidFill>
                <a:latin typeface="Calibri"/>
                <a:ea typeface="Calibri"/>
                <a:cs typeface="Calibri"/>
                <a:sym typeface="Calibri"/>
              </a:rPr>
              <a:t>&lt;role rolename="admin-gui,manager-gui ,manager-script,manager-jmx,manager-status"/&gt;</a:t>
            </a:r>
            <a:endParaRPr/>
          </a:p>
          <a:p>
            <a:pPr>
              <a:lnSpc>
                <a:spcPct val="150000"/>
              </a:lnSpc>
            </a:pPr>
            <a:r>
              <a:rPr lang="en-US" sz="3200">
                <a:solidFill>
                  <a:schemeClr val="dk1"/>
                </a:solidFill>
                <a:latin typeface="Calibri"/>
                <a:ea typeface="Calibri"/>
                <a:cs typeface="Calibri"/>
                <a:sym typeface="Calibri"/>
              </a:rPr>
              <a:t>  &lt;user username=“admin" password="1234"roles="manager-gui, admin-gui ,manager-script"/&gt;</a:t>
            </a:r>
            <a:endParaRPr/>
          </a:p>
        </p:txBody>
      </p:sp>
      <p:sp>
        <p:nvSpPr>
          <p:cNvPr id="270" name="Google Shape;270;p28"/>
          <p:cNvSpPr txBox="1"/>
          <p:nvPr/>
        </p:nvSpPr>
        <p:spPr>
          <a:xfrm>
            <a:off x="1981200" y="1"/>
            <a:ext cx="7543800" cy="1450757"/>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endParaRPr lang="en-US" sz="2800" dirty="0">
              <a:solidFill>
                <a:srgbClr val="3F3F3F"/>
              </a:solidFill>
              <a:latin typeface="Calibri"/>
              <a:ea typeface="Calibri"/>
              <a:cs typeface="Calibri"/>
              <a:sym typeface="Calibri"/>
            </a:endParaRPr>
          </a:p>
          <a:p>
            <a:pPr>
              <a:lnSpc>
                <a:spcPct val="85000"/>
              </a:lnSpc>
              <a:buClr>
                <a:srgbClr val="3F3F3F"/>
              </a:buClr>
              <a:buSzPts val="2800"/>
            </a:pPr>
            <a:r>
              <a:rPr lang="en-US" sz="2800" dirty="0">
                <a:solidFill>
                  <a:srgbClr val="3F3F3F"/>
                </a:solidFill>
                <a:latin typeface="Calibri"/>
                <a:ea typeface="Calibri"/>
                <a:cs typeface="Calibri"/>
                <a:sym typeface="Calibri"/>
              </a:rPr>
              <a:t>Copy the following text in the location shown in the below slides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We can type download git from google.com and click on the first link Git SCM</a:t>
            </a:r>
            <a:endParaRPr lang="en-IN" b="1" dirty="0"/>
          </a:p>
        </p:txBody>
      </p:sp>
      <p:pic>
        <p:nvPicPr>
          <p:cNvPr id="7" name="Picture 6">
            <a:extLst>
              <a:ext uri="{FF2B5EF4-FFF2-40B4-BE49-F238E27FC236}">
                <a16:creationId xmlns:a16="http://schemas.microsoft.com/office/drawing/2014/main" id="{54C6663F-AE0D-4BFF-8FCA-E2114638683C}"/>
              </a:ext>
            </a:extLst>
          </p:cNvPr>
          <p:cNvPicPr>
            <a:picLocks noChangeAspect="1"/>
          </p:cNvPicPr>
          <p:nvPr/>
        </p:nvPicPr>
        <p:blipFill rotWithShape="1">
          <a:blip r:embed="rId2"/>
          <a:srcRect b="4556"/>
          <a:stretch/>
        </p:blipFill>
        <p:spPr>
          <a:xfrm>
            <a:off x="1571348" y="496267"/>
            <a:ext cx="9410330" cy="4910234"/>
          </a:xfrm>
          <a:prstGeom prst="rect">
            <a:avLst/>
          </a:prstGeom>
        </p:spPr>
      </p:pic>
    </p:spTree>
    <p:extLst>
      <p:ext uri="{BB962C8B-B14F-4D97-AF65-F5344CB8AC3E}">
        <p14:creationId xmlns:p14="http://schemas.microsoft.com/office/powerpoint/2010/main" val="2404545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29"/>
          <p:cNvPicPr preferRelativeResize="0"/>
          <p:nvPr/>
        </p:nvPicPr>
        <p:blipFill rotWithShape="1">
          <a:blip r:embed="rId3">
            <a:alphaModFix/>
          </a:blip>
          <a:srcRect b="4682"/>
          <a:stretch/>
        </p:blipFill>
        <p:spPr>
          <a:xfrm>
            <a:off x="1524000" y="1143000"/>
            <a:ext cx="9144000" cy="4902693"/>
          </a:xfrm>
          <a:prstGeom prst="rect">
            <a:avLst/>
          </a:prstGeom>
          <a:noFill/>
          <a:ln>
            <a:noFill/>
          </a:ln>
        </p:spPr>
      </p:pic>
      <p:sp>
        <p:nvSpPr>
          <p:cNvPr id="276" name="Google Shape;276;p29"/>
          <p:cNvSpPr txBox="1"/>
          <p:nvPr/>
        </p:nvSpPr>
        <p:spPr>
          <a:xfrm>
            <a:off x="213063" y="346229"/>
            <a:ext cx="11816179" cy="1104529"/>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solidFill>
                  <a:srgbClr val="3F3F3F"/>
                </a:solidFill>
                <a:latin typeface="Calibri"/>
                <a:ea typeface="Calibri"/>
                <a:cs typeface="Calibri"/>
                <a:sym typeface="Calibri"/>
              </a:rPr>
              <a:t>Open the tomcat-users.xml file as show, and add the highlighted text in the last</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550416" y="263634"/>
            <a:ext cx="9317484" cy="668521"/>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After the changes, click on save</a:t>
            </a:r>
            <a:endParaRPr dirty="0">
              <a:solidFill>
                <a:schemeClr val="tx1"/>
              </a:solidFill>
              <a:latin typeface="Calibri" panose="020F0502020204030204" pitchFamily="34" charset="0"/>
              <a:cs typeface="Calibri" panose="020F0502020204030204" pitchFamily="34" charset="0"/>
            </a:endParaRPr>
          </a:p>
        </p:txBody>
      </p:sp>
      <p:pic>
        <p:nvPicPr>
          <p:cNvPr id="282" name="Google Shape;282;p30"/>
          <p:cNvPicPr preferRelativeResize="0">
            <a:picLocks noGrp="1"/>
          </p:cNvPicPr>
          <p:nvPr>
            <p:ph type="body" idx="1"/>
          </p:nvPr>
        </p:nvPicPr>
        <p:blipFill rotWithShape="1">
          <a:blip r:embed="rId3">
            <a:alphaModFix/>
          </a:blip>
          <a:srcRect/>
          <a:stretch/>
        </p:blipFill>
        <p:spPr>
          <a:xfrm>
            <a:off x="1524001" y="1846264"/>
            <a:ext cx="9067799" cy="44783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328474" y="286606"/>
            <a:ext cx="9562286" cy="965146"/>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Now restart the server</a:t>
            </a:r>
            <a:endParaRPr dirty="0">
              <a:solidFill>
                <a:schemeClr val="tx1"/>
              </a:solidFill>
              <a:latin typeface="Calibri" panose="020F0502020204030204" pitchFamily="34" charset="0"/>
              <a:cs typeface="Calibri" panose="020F0502020204030204" pitchFamily="34" charset="0"/>
            </a:endParaRPr>
          </a:p>
        </p:txBody>
      </p:sp>
      <p:pic>
        <p:nvPicPr>
          <p:cNvPr id="288" name="Google Shape;288;p31"/>
          <p:cNvPicPr preferRelativeResize="0">
            <a:picLocks noGrp="1"/>
          </p:cNvPicPr>
          <p:nvPr>
            <p:ph type="body" idx="1"/>
          </p:nvPr>
        </p:nvPicPr>
        <p:blipFill rotWithShape="1">
          <a:blip r:embed="rId3">
            <a:alphaModFix/>
          </a:blip>
          <a:srcRect/>
          <a:stretch/>
        </p:blipFill>
        <p:spPr>
          <a:xfrm>
            <a:off x="1600200" y="1828800"/>
            <a:ext cx="8991600" cy="4495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title"/>
          </p:nvPr>
        </p:nvSpPr>
        <p:spPr>
          <a:xfrm>
            <a:off x="372862" y="286606"/>
            <a:ext cx="9517898" cy="858614"/>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The server gets restarted as shown</a:t>
            </a:r>
            <a:endParaRPr dirty="0">
              <a:solidFill>
                <a:schemeClr val="tx1"/>
              </a:solidFill>
              <a:latin typeface="Calibri" panose="020F0502020204030204" pitchFamily="34" charset="0"/>
              <a:cs typeface="Calibri" panose="020F0502020204030204" pitchFamily="34" charset="0"/>
            </a:endParaRPr>
          </a:p>
        </p:txBody>
      </p:sp>
      <p:pic>
        <p:nvPicPr>
          <p:cNvPr id="294" name="Google Shape;294;p32"/>
          <p:cNvPicPr preferRelativeResize="0">
            <a:picLocks noGrp="1"/>
          </p:cNvPicPr>
          <p:nvPr>
            <p:ph type="body" idx="1"/>
          </p:nvPr>
        </p:nvPicPr>
        <p:blipFill rotWithShape="1">
          <a:blip r:embed="rId3">
            <a:alphaModFix/>
          </a:blip>
          <a:srcRect/>
          <a:stretch/>
        </p:blipFill>
        <p:spPr>
          <a:xfrm>
            <a:off x="1600200" y="1828800"/>
            <a:ext cx="8915400" cy="4495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title"/>
          </p:nvPr>
        </p:nvSpPr>
        <p:spPr>
          <a:xfrm>
            <a:off x="97655" y="286605"/>
            <a:ext cx="12002610" cy="1116067"/>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solidFill>
                  <a:schemeClr val="tx1"/>
                </a:solidFill>
                <a:latin typeface="Calibri" panose="020F0502020204030204" pitchFamily="34" charset="0"/>
                <a:cs typeface="Calibri" panose="020F0502020204030204" pitchFamily="34" charset="0"/>
              </a:rPr>
              <a:t>We can see the Tomcat is successfully running on the new port number</a:t>
            </a:r>
            <a:endParaRPr dirty="0">
              <a:solidFill>
                <a:schemeClr val="tx1"/>
              </a:solidFill>
              <a:latin typeface="Calibri" panose="020F0502020204030204" pitchFamily="34" charset="0"/>
              <a:cs typeface="Calibri" panose="020F0502020204030204" pitchFamily="34" charset="0"/>
            </a:endParaRPr>
          </a:p>
        </p:txBody>
      </p:sp>
      <p:pic>
        <p:nvPicPr>
          <p:cNvPr id="300" name="Google Shape;300;p33"/>
          <p:cNvPicPr preferRelativeResize="0">
            <a:picLocks noGrp="1"/>
          </p:cNvPicPr>
          <p:nvPr>
            <p:ph type="body" idx="1"/>
          </p:nvPr>
        </p:nvPicPr>
        <p:blipFill rotWithShape="1">
          <a:blip r:embed="rId3">
            <a:alphaModFix/>
          </a:blip>
          <a:srcRect/>
          <a:stretch/>
        </p:blipFill>
        <p:spPr>
          <a:xfrm>
            <a:off x="1600200" y="1828800"/>
            <a:ext cx="90678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Select the Git software for the required OS.</a:t>
            </a:r>
            <a:endParaRPr lang="en-IN" b="1" dirty="0"/>
          </a:p>
        </p:txBody>
      </p:sp>
      <p:pic>
        <p:nvPicPr>
          <p:cNvPr id="5" name="Picture 4">
            <a:extLst>
              <a:ext uri="{FF2B5EF4-FFF2-40B4-BE49-F238E27FC236}">
                <a16:creationId xmlns:a16="http://schemas.microsoft.com/office/drawing/2014/main" id="{4E48B755-00D1-42E2-ABAF-9798EE9FAED9}"/>
              </a:ext>
            </a:extLst>
          </p:cNvPr>
          <p:cNvPicPr>
            <a:picLocks noChangeAspect="1"/>
          </p:cNvPicPr>
          <p:nvPr/>
        </p:nvPicPr>
        <p:blipFill rotWithShape="1">
          <a:blip r:embed="rId2"/>
          <a:srcRect b="4270"/>
          <a:stretch/>
        </p:blipFill>
        <p:spPr>
          <a:xfrm>
            <a:off x="1664632" y="440781"/>
            <a:ext cx="9666796" cy="5205417"/>
          </a:xfrm>
          <a:prstGeom prst="rect">
            <a:avLst/>
          </a:prstGeom>
        </p:spPr>
      </p:pic>
    </p:spTree>
    <p:extLst>
      <p:ext uri="{BB962C8B-B14F-4D97-AF65-F5344CB8AC3E}">
        <p14:creationId xmlns:p14="http://schemas.microsoft.com/office/powerpoint/2010/main" val="315634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a:bodyPr>
          <a:lstStyle/>
          <a:p>
            <a:r>
              <a:rPr lang="en-US" dirty="0"/>
              <a:t>Install the Git software downloaded.</a:t>
            </a:r>
            <a:endParaRPr lang="en-IN" b="1" dirty="0"/>
          </a:p>
        </p:txBody>
      </p:sp>
      <p:pic>
        <p:nvPicPr>
          <p:cNvPr id="6" name="Picture 5">
            <a:extLst>
              <a:ext uri="{FF2B5EF4-FFF2-40B4-BE49-F238E27FC236}">
                <a16:creationId xmlns:a16="http://schemas.microsoft.com/office/drawing/2014/main" id="{321282DB-3EFB-452D-A2EB-16D32ABE317C}"/>
              </a:ext>
            </a:extLst>
          </p:cNvPr>
          <p:cNvPicPr>
            <a:picLocks noChangeAspect="1"/>
          </p:cNvPicPr>
          <p:nvPr/>
        </p:nvPicPr>
        <p:blipFill rotWithShape="1">
          <a:blip r:embed="rId2"/>
          <a:srcRect b="5993"/>
          <a:stretch/>
        </p:blipFill>
        <p:spPr>
          <a:xfrm>
            <a:off x="1677878" y="508303"/>
            <a:ext cx="9746835" cy="5208916"/>
          </a:xfrm>
          <a:prstGeom prst="rect">
            <a:avLst/>
          </a:prstGeom>
        </p:spPr>
      </p:pic>
    </p:spTree>
    <p:extLst>
      <p:ext uri="{BB962C8B-B14F-4D97-AF65-F5344CB8AC3E}">
        <p14:creationId xmlns:p14="http://schemas.microsoft.com/office/powerpoint/2010/main" val="367072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F929-5284-463E-AACC-392FFA36865C}"/>
              </a:ext>
            </a:extLst>
          </p:cNvPr>
          <p:cNvSpPr>
            <a:spLocks noGrp="1"/>
          </p:cNvSpPr>
          <p:nvPr>
            <p:ph type="title"/>
          </p:nvPr>
        </p:nvSpPr>
        <p:spPr>
          <a:xfrm>
            <a:off x="1571348" y="126960"/>
            <a:ext cx="9853365" cy="627642"/>
          </a:xfrm>
        </p:spPr>
        <p:txBody>
          <a:bodyPr>
            <a:normAutofit fontScale="90000"/>
          </a:bodyPr>
          <a:lstStyle/>
          <a:p>
            <a:r>
              <a:rPr lang="en-US"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t>INSTALLING GIT IN </a:t>
            </a:r>
            <a:r>
              <a:rPr lang="en-US" sz="1800" b="1" kern="0" dirty="0">
                <a:solidFill>
                  <a:srgbClr val="365F91"/>
                </a:solidFill>
                <a:latin typeface="Cambria" panose="02040503050406030204" pitchFamily="18" charset="0"/>
                <a:ea typeface="SimSun" panose="02010600030101010101" pitchFamily="2" charset="-122"/>
                <a:cs typeface="Times New Roman" panose="02020603050405020304" pitchFamily="18" charset="0"/>
              </a:rPr>
              <a:t>WINDOWS</a:t>
            </a:r>
            <a:br>
              <a:rPr lang="en-IN" sz="1800" b="1" kern="0" dirty="0">
                <a:solidFill>
                  <a:srgbClr val="365F91"/>
                </a:solidFill>
                <a:effectLst/>
                <a:latin typeface="Cambria" panose="02040503050406030204" pitchFamily="18" charset="0"/>
                <a:ea typeface="SimSun" panose="02010600030101010101" pitchFamily="2" charset="-122"/>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ED6828-0A0C-447F-B72C-5230E4EEA5CF}"/>
              </a:ext>
            </a:extLst>
          </p:cNvPr>
          <p:cNvSpPr>
            <a:spLocks noGrp="1"/>
          </p:cNvSpPr>
          <p:nvPr>
            <p:ph idx="1"/>
          </p:nvPr>
        </p:nvSpPr>
        <p:spPr>
          <a:xfrm>
            <a:off x="1677878" y="6049304"/>
            <a:ext cx="9853365" cy="627642"/>
          </a:xfrm>
        </p:spPr>
        <p:txBody>
          <a:bodyPr>
            <a:normAutofit lnSpcReduction="10000"/>
          </a:bodyPr>
          <a:lstStyle/>
          <a:p>
            <a:r>
              <a:rPr lang="en-US" dirty="0"/>
              <a:t>While installing select the option Use Git from Git Bash only option and click Next.</a:t>
            </a:r>
            <a:endParaRPr lang="en-IN" b="1" dirty="0"/>
          </a:p>
        </p:txBody>
      </p:sp>
      <p:pic>
        <p:nvPicPr>
          <p:cNvPr id="5" name="Picture 4">
            <a:extLst>
              <a:ext uri="{FF2B5EF4-FFF2-40B4-BE49-F238E27FC236}">
                <a16:creationId xmlns:a16="http://schemas.microsoft.com/office/drawing/2014/main" id="{A7BCD788-958D-47D2-9FF5-22ACE0111D7B}"/>
              </a:ext>
            </a:extLst>
          </p:cNvPr>
          <p:cNvPicPr>
            <a:picLocks noChangeAspect="1"/>
          </p:cNvPicPr>
          <p:nvPr/>
        </p:nvPicPr>
        <p:blipFill rotWithShape="1">
          <a:blip r:embed="rId2" cstate="print"/>
          <a:srcRect t="24475" r="30000" b="20622"/>
          <a:stretch/>
        </p:blipFill>
        <p:spPr>
          <a:xfrm>
            <a:off x="1746975" y="754602"/>
            <a:ext cx="9225823" cy="4616388"/>
          </a:xfrm>
          <a:prstGeom prst="rect">
            <a:avLst/>
          </a:prstGeom>
          <a:noFill/>
          <a:ln w="9525">
            <a:noFill/>
            <a:miter lim="800000"/>
            <a:headEnd/>
            <a:tailEnd/>
          </a:ln>
        </p:spPr>
      </p:pic>
    </p:spTree>
    <p:extLst>
      <p:ext uri="{BB962C8B-B14F-4D97-AF65-F5344CB8AC3E}">
        <p14:creationId xmlns:p14="http://schemas.microsoft.com/office/powerpoint/2010/main" val="2044859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174</TotalTime>
  <Words>896</Words>
  <Application>Microsoft Office PowerPoint</Application>
  <PresentationFormat>Widescreen</PresentationFormat>
  <Paragraphs>95</Paragraphs>
  <Slides>64</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Calibri</vt:lpstr>
      <vt:lpstr>Cambria</vt:lpstr>
      <vt:lpstr>Rockwell</vt:lpstr>
      <vt:lpstr>Rockwell Condensed</vt:lpstr>
      <vt:lpstr>Wingdings</vt:lpstr>
      <vt:lpstr>Wood Type</vt:lpstr>
      <vt:lpstr>Installations</vt:lpstr>
      <vt:lpstr>Required Software's </vt:lpstr>
      <vt:lpstr>Required Software's </vt:lpstr>
      <vt:lpstr>GIT Installation</vt:lpstr>
      <vt:lpstr>INSTALLING GIT IN LINUX </vt:lpstr>
      <vt:lpstr>INSTALLING GIT IN WINDOWS </vt:lpstr>
      <vt:lpstr>INSTALLING GIT IN WINDOWS </vt:lpstr>
      <vt:lpstr>INSTALLING GIT IN WINDOWS </vt:lpstr>
      <vt:lpstr>INSTALLING GIT IN WINDOWS </vt:lpstr>
      <vt:lpstr>INSTALLING GIT IN WINDOWS </vt:lpstr>
      <vt:lpstr>INSTALLING GIT IN WINDOWS </vt:lpstr>
      <vt:lpstr>INSTALLING GIT IN WINDOWS </vt:lpstr>
      <vt:lpstr>INSTALLING GIT IN WINDOWS </vt:lpstr>
      <vt:lpstr>INSTALLING GIT IN WINDOWS </vt:lpstr>
      <vt:lpstr>MAVEN Installation</vt:lpstr>
      <vt:lpstr>Maven installation</vt:lpstr>
      <vt:lpstr>PowerPoint Presentation</vt:lpstr>
      <vt:lpstr>Step 4: extract zip file</vt:lpstr>
      <vt:lpstr>Step 5: set environment variables</vt:lpstr>
      <vt:lpstr>Edit path</vt:lpstr>
      <vt:lpstr>PowerPoint Presentation</vt:lpstr>
      <vt:lpstr>ECLIPSE UPDATES Installation</vt:lpstr>
      <vt:lpstr>ECLIPSE UPDATES Installation</vt:lpstr>
      <vt:lpstr>INSTALL UPDATES into eclipse</vt:lpstr>
      <vt:lpstr>Before installing server into eclipse, we need to add Java EE to the eclipse IDE</vt:lpstr>
      <vt:lpstr>Click on the drop down menu in Work with and select the following from the list</vt:lpstr>
      <vt:lpstr>Check the Web,XML,JAVA EE box to install the latest software into eclipse in order to execute the dynamic web projects, maven web projects. Etc.</vt:lpstr>
      <vt:lpstr>Since we develop only Maven web project in DevOps, we can only check the shown two and click on next</vt:lpstr>
      <vt:lpstr>Here enable the JST Adapter and JST server adapter</vt:lpstr>
      <vt:lpstr>Install them </vt:lpstr>
      <vt:lpstr>Click on -&gt; Next</vt:lpstr>
      <vt:lpstr>Select on -&gt; I agree </vt:lpstr>
      <vt:lpstr>PowerPoint Presentation</vt:lpstr>
      <vt:lpstr>Restart the eclipse IDE</vt:lpstr>
      <vt:lpstr>Download the tomcat from the first link as shown</vt:lpstr>
      <vt:lpstr>Click on the following link 64-bit windows zip to download the zip file</vt:lpstr>
      <vt:lpstr>We can view the downloaded file from Downloads folder as shown</vt:lpstr>
      <vt:lpstr>PowerPoint Presentation</vt:lpstr>
      <vt:lpstr>To install Tomcat server into eclipse</vt:lpstr>
      <vt:lpstr>Before installing server into eclipse, we need to add Java EE to the eclipse IDE</vt:lpstr>
      <vt:lpstr>Click on the drop down menu in Work with and select the following from the list</vt:lpstr>
      <vt:lpstr>Check the Web,XML,JAVA EE box to install the latest software into eclipse in order to execute the dynamic web projects, maven web projects. Etc.</vt:lpstr>
      <vt:lpstr>Since we develop only Maven web project in DevOps, we can only check the shown two and click on next</vt:lpstr>
      <vt:lpstr>Here enable the JST Adapter and JST server adapter</vt:lpstr>
      <vt:lpstr>Install them </vt:lpstr>
      <vt:lpstr>Click on -&gt; Next</vt:lpstr>
      <vt:lpstr>Select on -&gt; I agree </vt:lpstr>
      <vt:lpstr>PowerPoint Presentation</vt:lpstr>
      <vt:lpstr>Restart the eclipse IDE</vt:lpstr>
      <vt:lpstr>After the shown installation, check whether server is available in eclipse as shown</vt:lpstr>
      <vt:lpstr>In Show View, we can now see Servers</vt:lpstr>
      <vt:lpstr>Click on Apache folder</vt:lpstr>
      <vt:lpstr>Browse the Tomcat folder available in your local system as shown</vt:lpstr>
      <vt:lpstr>Select Tomcat V 9 as shown</vt:lpstr>
      <vt:lpstr>From now on we can start Tomcat server from Eclipse IDE as shown</vt:lpstr>
      <vt:lpstr>We can now see that the server is started</vt:lpstr>
      <vt:lpstr>The next step is to change the port number of the Tomcat as Jenkins uses 8080, as shown</vt:lpstr>
      <vt:lpstr>In server locations make sure second option is selected</vt:lpstr>
      <vt:lpstr>PowerPoint Presentation</vt:lpstr>
      <vt:lpstr>PowerPoint Presentation</vt:lpstr>
      <vt:lpstr>After the changes, click on save</vt:lpstr>
      <vt:lpstr>Now restart the server</vt:lpstr>
      <vt:lpstr>The server gets restarted as shown</vt:lpstr>
      <vt:lpstr>We can see the Tomcat is successfully running on the new port number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Installation</dc:title>
  <dc:creator>Madhu</dc:creator>
  <cp:lastModifiedBy>Madhu Budaraju</cp:lastModifiedBy>
  <cp:revision>6</cp:revision>
  <dcterms:created xsi:type="dcterms:W3CDTF">2022-03-29T10:24:44Z</dcterms:created>
  <dcterms:modified xsi:type="dcterms:W3CDTF">2024-09-04T07:07:32Z</dcterms:modified>
</cp:coreProperties>
</file>